
<file path=[Content_Types].xml><?xml version="1.0" encoding="utf-8"?>
<Types xmlns="http://schemas.openxmlformats.org/package/2006/content-types">
  <Default Extension="jpeg" ContentType="image/jpe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435" r:id="rId3"/>
    <p:sldId id="404" r:id="rId5"/>
    <p:sldId id="470" r:id="rId6"/>
    <p:sldId id="471" r:id="rId7"/>
    <p:sldId id="472" r:id="rId8"/>
    <p:sldId id="473" r:id="rId9"/>
    <p:sldId id="474" r:id="rId10"/>
    <p:sldId id="475" r:id="rId11"/>
    <p:sldId id="476" r:id="rId12"/>
    <p:sldId id="477" r:id="rId13"/>
    <p:sldId id="478" r:id="rId14"/>
  </p:sldIdLst>
  <p:sldSz cx="9144000" cy="5143500" type="screen16x9"/>
  <p:notesSz cx="6858000" cy="9144000"/>
  <p:custDataLst>
    <p:tags r:id="rId18"/>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0808"/>
    <a:srgbClr val="333333"/>
    <a:srgbClr val="1C1C1C"/>
    <a:srgbClr val="000000"/>
    <a:srgbClr val="5F5F5F"/>
    <a:srgbClr val="FCFCFC"/>
    <a:srgbClr val="CCD0D1"/>
    <a:srgbClr val="EED56C"/>
    <a:srgbClr val="D43E01"/>
    <a:srgbClr val="E8EA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06" autoAdjust="0"/>
    <p:restoredTop sz="94660"/>
  </p:normalViewPr>
  <p:slideViewPr>
    <p:cSldViewPr>
      <p:cViewPr varScale="1">
        <p:scale>
          <a:sx n="95" d="100"/>
          <a:sy n="95" d="100"/>
        </p:scale>
        <p:origin x="996" y="84"/>
      </p:cViewPr>
      <p:guideLst>
        <p:guide orient="horz" pos="1646"/>
        <p:guide pos="2912"/>
      </p:guideLst>
    </p:cSldViewPr>
  </p:slideViewPr>
  <p:notesTextViewPr>
    <p:cViewPr>
      <p:scale>
        <a:sx n="125" d="100"/>
        <a:sy n="125"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gs" Target="tags/tag8.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dirty="0"/>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微软雅黑" panose="020B0503020204020204" pitchFamily="34" charset="-122"/>
              </a:defRPr>
            </a:lvl1pPr>
          </a:lstStyle>
          <a:p>
            <a:fld id="{673B58EF-4ABD-40F4-ACA4-FE81D742E6DD}" type="datetimeFigureOut">
              <a:rPr lang="zh-CN" altLang="en-US" smtClean="0"/>
            </a:fld>
            <a:endParaRPr lang="zh-CN" altLang="en-US" dirty="0"/>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A11FC198-2D83-4DFC-8CDD-7D23AF44D411}" type="slidenum">
              <a:rPr lang="zh-CN" altLang="en-US" smtClean="0"/>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anose="020B0503020204020204" pitchFamily="34" charset="-122"/>
        <a:cs typeface="+mn-cs"/>
      </a:defRPr>
    </a:lvl1pPr>
    <a:lvl2pPr marL="457200" algn="l" defTabSz="914400" rtl="0" eaLnBrk="1" latinLnBrk="0" hangingPunct="1">
      <a:defRPr sz="1200" kern="1200">
        <a:solidFill>
          <a:schemeClr val="tx1"/>
        </a:solidFill>
        <a:latin typeface="+mn-lt"/>
        <a:ea typeface="微软雅黑" panose="020B0503020204020204" pitchFamily="34" charset="-122"/>
        <a:cs typeface="+mn-cs"/>
      </a:defRPr>
    </a:lvl2pPr>
    <a:lvl3pPr marL="914400" algn="l" defTabSz="914400" rtl="0" eaLnBrk="1" latinLnBrk="0" hangingPunct="1">
      <a:defRPr sz="1200" kern="1200">
        <a:solidFill>
          <a:schemeClr val="tx1"/>
        </a:solidFill>
        <a:latin typeface="+mn-lt"/>
        <a:ea typeface="微软雅黑" panose="020B0503020204020204" pitchFamily="34" charset="-122"/>
        <a:cs typeface="+mn-cs"/>
      </a:defRPr>
    </a:lvl3pPr>
    <a:lvl4pPr marL="1371600" algn="l" defTabSz="914400" rtl="0" eaLnBrk="1" latinLnBrk="0" hangingPunct="1">
      <a:defRPr sz="1200" kern="1200">
        <a:solidFill>
          <a:schemeClr val="tx1"/>
        </a:solidFill>
        <a:latin typeface="+mn-lt"/>
        <a:ea typeface="微软雅黑" panose="020B0503020204020204" pitchFamily="34" charset="-122"/>
        <a:cs typeface="+mn-cs"/>
      </a:defRPr>
    </a:lvl4pPr>
    <a:lvl5pPr marL="1828800" algn="l" defTabSz="914400" rtl="0" eaLnBrk="1" latinLnBrk="0" hangingPunct="1">
      <a:defRPr sz="1200" kern="1200">
        <a:solidFill>
          <a:schemeClr val="tx1"/>
        </a:solidFill>
        <a:latin typeface="+mn-lt"/>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1BF2980-540F-4F7F-A4CC-709C5E980331}"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fld>
            <a:endParaRPr lang="zh-CN" alt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1219200" rtl="0" eaLnBrk="1" fontAlgn="auto" latinLnBrk="0" hangingPunct="1">
              <a:lnSpc>
                <a:spcPct val="100000"/>
              </a:lnSpc>
              <a:spcBef>
                <a:spcPts val="0"/>
              </a:spcBef>
              <a:spcAft>
                <a:spcPts val="0"/>
              </a:spcAft>
              <a:buClrTx/>
              <a:buSzTx/>
              <a:buFontTx/>
              <a:buNone/>
              <a:defRPr/>
            </a:pPr>
            <a:fld id="{4F2C472D-E06A-4DEE-A03D-A77B88F9E2D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rgbClr val="FCFCFC"/>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和内容">
    <p:bg>
      <p:bgPr>
        <a:solidFill>
          <a:srgbClr val="FCFCFC"/>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a:xfrm>
            <a:off x="628650" y="1369219"/>
            <a:ext cx="7886700" cy="3263504"/>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A4E37400-0646-4690-B3CD-AFE7E0746041}" type="datetimeFigureOut">
              <a:rPr lang="zh-CN" altLang="en-US" smtClean="0"/>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7543FE73-A404-45C1-B77A-6DB3BD9EA95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899100" y="685800"/>
            <a:ext cx="7349400" cy="1927800"/>
          </a:xfrm>
        </p:spPr>
        <p:txBody>
          <a:bodyPr lIns="90000" tIns="46800" rIns="90000" bIns="46800" anchor="b" anchorCtr="0">
            <a:normAutofit/>
          </a:bodyPr>
          <a:lstStyle>
            <a:lvl1pPr algn="ctr">
              <a:defRPr sz="4500"/>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899100" y="2670300"/>
            <a:ext cx="7349400" cy="1104300"/>
          </a:xfrm>
        </p:spPr>
        <p:txBody>
          <a:bodyPr lIns="90000" tIns="46800" rIns="90000" bIns="46800">
            <a:normAutofit/>
          </a:bodyPr>
          <a:lstStyle>
            <a:lvl1pPr marL="0" indent="0" algn="ctr">
              <a:lnSpc>
                <a:spcPct val="110000"/>
              </a:lnSpc>
              <a:buNone/>
              <a:defRPr sz="1800" spc="2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a:xfrm>
            <a:off x="459000" y="4735800"/>
            <a:ext cx="2025000" cy="237600"/>
          </a:xfrm>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a:xfrm>
            <a:off x="3087000" y="4735800"/>
            <a:ext cx="2970000" cy="237600"/>
          </a:xfrm>
        </p:spPr>
        <p:txBody>
          <a:bodyPr/>
          <a:lstStyle/>
          <a:p>
            <a:endParaRPr lang="zh-CN" altLang="en-US" dirty="0"/>
          </a:p>
        </p:txBody>
      </p:sp>
      <p:sp>
        <p:nvSpPr>
          <p:cNvPr id="18" name="灯片编号占位符 17"/>
          <p:cNvSpPr>
            <a:spLocks noGrp="1"/>
          </p:cNvSpPr>
          <p:nvPr>
            <p:ph type="sldNum" sz="quarter" idx="12"/>
            <p:custDataLst>
              <p:tags r:id="rId6"/>
            </p:custDataLst>
          </p:nvPr>
        </p:nvSpPr>
        <p:spPr>
          <a:xfrm>
            <a:off x="6658200" y="4735800"/>
            <a:ext cx="2025000" cy="237600"/>
          </a:xfrm>
        </p:spPr>
        <p:txBody>
          <a:body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
        <p:nvSpPr>
          <p:cNvPr id="2" name="矩形 1"/>
          <p:cNvSpPr/>
          <p:nvPr userDrawn="1"/>
        </p:nvSpPr>
        <p:spPr>
          <a:xfrm>
            <a:off x="411300" y="411750"/>
            <a:ext cx="8321400" cy="4320000"/>
          </a:xfrm>
          <a:prstGeom prst="rect">
            <a:avLst/>
          </a:prstGeom>
          <a:noFill/>
          <a:ln w="12700" cap="flat" cmpd="sng" algn="ctr">
            <a:solidFill>
              <a:srgbClr val="C00000"/>
            </a:solid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nvGrpSpPr>
          <p:cNvPr id="3" name="组合 2"/>
          <p:cNvGrpSpPr/>
          <p:nvPr userDrawn="1"/>
        </p:nvGrpSpPr>
        <p:grpSpPr>
          <a:xfrm>
            <a:off x="910182" y="381659"/>
            <a:ext cx="7323637" cy="4380182"/>
            <a:chOff x="1237736" y="2457449"/>
            <a:chExt cx="1872208" cy="5840242"/>
          </a:xfrm>
        </p:grpSpPr>
        <p:sp>
          <p:nvSpPr>
            <p:cNvPr id="4" name="圆角矩形 64"/>
            <p:cNvSpPr/>
            <p:nvPr/>
          </p:nvSpPr>
          <p:spPr>
            <a:xfrm>
              <a:off x="1237736" y="2457449"/>
              <a:ext cx="1872208" cy="90000"/>
            </a:xfrm>
            <a:prstGeom prst="roundRect">
              <a:avLst>
                <a:gd name="adj" fmla="val 50000"/>
              </a:avLst>
            </a:prstGeom>
            <a:solidFill>
              <a:srgbClr val="C00000"/>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5" name="圆角矩形 65"/>
            <p:cNvSpPr/>
            <p:nvPr/>
          </p:nvSpPr>
          <p:spPr>
            <a:xfrm>
              <a:off x="1237736" y="8207691"/>
              <a:ext cx="1872208" cy="90000"/>
            </a:xfrm>
            <a:prstGeom prst="roundRect">
              <a:avLst>
                <a:gd name="adj" fmla="val 50000"/>
              </a:avLst>
            </a:prstGeom>
            <a:solidFill>
              <a:srgbClr val="C00000"/>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image" Target="../media/image1.png"/><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par>
    </p:tnLst>
  </p:timing>
  <p:txStyles>
    <p:titleStyle>
      <a:lvl1pPr algn="ctr" rtl="0" fontAlgn="base">
        <a:spcBef>
          <a:spcPct val="0"/>
        </a:spcBef>
        <a:spcAft>
          <a:spcPct val="0"/>
        </a:spcAft>
        <a:defRPr sz="4400" kern="1200">
          <a:solidFill>
            <a:schemeClr val="tx1"/>
          </a:solidFill>
          <a:latin typeface="+mj-lt"/>
          <a:ea typeface="微软雅黑" panose="020B0503020204020204" pitchFamily="34" charset="-122"/>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3.xml"/><Relationship Id="rId4" Type="http://schemas.openxmlformats.org/officeDocument/2006/relationships/image" Target="../media/image2.png"/><Relationship Id="rId3" Type="http://schemas.microsoft.com/office/2007/relationships/media" Target="../media/media1.mp3"/><Relationship Id="rId2" Type="http://schemas.openxmlformats.org/officeDocument/2006/relationships/audio" Target="../media/media1.mp3"/><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7" name="图片 56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20" name="矩形 619"/>
          <p:cNvSpPr/>
          <p:nvPr/>
        </p:nvSpPr>
        <p:spPr>
          <a:xfrm>
            <a:off x="0" y="2967927"/>
            <a:ext cx="9144000" cy="13936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90" name="背景三 一首节奏轻快的纯音乐.mp3">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4873088" y="5625365"/>
            <a:ext cx="609600" cy="609600"/>
          </a:xfrm>
          <a:prstGeom prst="rect">
            <a:avLst/>
          </a:prstGeom>
        </p:spPr>
      </p:pic>
      <p:grpSp>
        <p:nvGrpSpPr>
          <p:cNvPr id="597" name="组合 596"/>
          <p:cNvGrpSpPr/>
          <p:nvPr/>
        </p:nvGrpSpPr>
        <p:grpSpPr>
          <a:xfrm>
            <a:off x="1747814" y="846409"/>
            <a:ext cx="1870428" cy="1870428"/>
            <a:chOff x="304800" y="673100"/>
            <a:chExt cx="4000500" cy="4000500"/>
          </a:xfrm>
          <a:effectLst>
            <a:outerShdw blurRad="444500" dist="254000" dir="8100000" algn="tr" rotWithShape="0">
              <a:prstClr val="black">
                <a:alpha val="50000"/>
              </a:prstClr>
            </a:outerShdw>
          </a:effectLst>
        </p:grpSpPr>
        <p:sp>
          <p:nvSpPr>
            <p:cNvPr id="598" name="同心圆 59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99" name="椭圆 59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00" name="椭圆 599"/>
          <p:cNvSpPr/>
          <p:nvPr/>
        </p:nvSpPr>
        <p:spPr>
          <a:xfrm>
            <a:off x="576178" y="1587425"/>
            <a:ext cx="677676" cy="677676"/>
          </a:xfrm>
          <a:prstGeom prst="ellipse">
            <a:avLst/>
          </a:prstGeom>
          <a:solidFill>
            <a:srgbClr val="C0000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1" name="椭圆 600"/>
          <p:cNvSpPr/>
          <p:nvPr/>
        </p:nvSpPr>
        <p:spPr>
          <a:xfrm>
            <a:off x="1898898" y="507680"/>
            <a:ext cx="274777" cy="274777"/>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02" name="组合 601"/>
          <p:cNvGrpSpPr/>
          <p:nvPr/>
        </p:nvGrpSpPr>
        <p:grpSpPr>
          <a:xfrm>
            <a:off x="4870435" y="2666867"/>
            <a:ext cx="301060" cy="301060"/>
            <a:chOff x="304800" y="673100"/>
            <a:chExt cx="4000500" cy="4000500"/>
          </a:xfrm>
          <a:effectLst>
            <a:outerShdw blurRad="381000" dist="152400" dir="8100000" algn="tr" rotWithShape="0">
              <a:prstClr val="black">
                <a:alpha val="70000"/>
              </a:prstClr>
            </a:outerShdw>
          </a:effectLst>
        </p:grpSpPr>
        <p:sp>
          <p:nvSpPr>
            <p:cNvPr id="603" name="同心圆 60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04" name="椭圆 603"/>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05" name="组合 604"/>
          <p:cNvGrpSpPr/>
          <p:nvPr/>
        </p:nvGrpSpPr>
        <p:grpSpPr>
          <a:xfrm>
            <a:off x="4044971" y="1641695"/>
            <a:ext cx="623903" cy="623903"/>
            <a:chOff x="304800" y="673100"/>
            <a:chExt cx="4000500" cy="4000500"/>
          </a:xfrm>
          <a:effectLst>
            <a:outerShdw blurRad="317500" dist="190500" dir="8100000" algn="tr" rotWithShape="0">
              <a:prstClr val="black">
                <a:alpha val="50000"/>
              </a:prstClr>
            </a:outerShdw>
          </a:effectLst>
        </p:grpSpPr>
        <p:sp>
          <p:nvSpPr>
            <p:cNvPr id="606" name="同心圆 60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07" name="椭圆 60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08" name="组合 607"/>
          <p:cNvGrpSpPr/>
          <p:nvPr/>
        </p:nvGrpSpPr>
        <p:grpSpPr>
          <a:xfrm>
            <a:off x="3590561" y="2545213"/>
            <a:ext cx="219777" cy="219777"/>
            <a:chOff x="304800" y="673100"/>
            <a:chExt cx="4000500" cy="4000500"/>
          </a:xfrm>
          <a:effectLst>
            <a:outerShdw blurRad="381000" dist="152400" dir="8100000" algn="tr" rotWithShape="0">
              <a:prstClr val="black">
                <a:alpha val="70000"/>
              </a:prstClr>
            </a:outerShdw>
          </a:effectLst>
        </p:grpSpPr>
        <p:sp>
          <p:nvSpPr>
            <p:cNvPr id="609" name="同心圆 60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10" name="椭圆 609"/>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1" name="组合 610"/>
          <p:cNvGrpSpPr/>
          <p:nvPr/>
        </p:nvGrpSpPr>
        <p:grpSpPr>
          <a:xfrm>
            <a:off x="432219" y="4349008"/>
            <a:ext cx="287919" cy="287919"/>
            <a:chOff x="304800" y="673100"/>
            <a:chExt cx="4000500" cy="4000500"/>
          </a:xfrm>
          <a:effectLst>
            <a:outerShdw blurRad="381000" dist="152400" dir="8100000" algn="tr" rotWithShape="0">
              <a:prstClr val="black">
                <a:alpha val="70000"/>
              </a:prstClr>
            </a:outerShdw>
          </a:effectLst>
        </p:grpSpPr>
        <p:sp>
          <p:nvSpPr>
            <p:cNvPr id="612" name="同心圆 61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13" name="椭圆 612"/>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14" name="椭圆 613"/>
          <p:cNvSpPr/>
          <p:nvPr/>
        </p:nvSpPr>
        <p:spPr>
          <a:xfrm>
            <a:off x="4534785" y="1054817"/>
            <a:ext cx="274777" cy="274777"/>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5" name="椭圆 614"/>
          <p:cNvSpPr/>
          <p:nvPr/>
        </p:nvSpPr>
        <p:spPr>
          <a:xfrm>
            <a:off x="4549298" y="4510926"/>
            <a:ext cx="137389" cy="137389"/>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16" name="组合 615"/>
          <p:cNvGrpSpPr/>
          <p:nvPr/>
        </p:nvGrpSpPr>
        <p:grpSpPr>
          <a:xfrm>
            <a:off x="7580013" y="3949930"/>
            <a:ext cx="713989" cy="713989"/>
            <a:chOff x="304800" y="673100"/>
            <a:chExt cx="4000500" cy="4000500"/>
          </a:xfrm>
          <a:effectLst>
            <a:outerShdw blurRad="317500" dist="190500" dir="8100000" algn="tr" rotWithShape="0">
              <a:prstClr val="black">
                <a:alpha val="50000"/>
              </a:prstClr>
            </a:outerShdw>
          </a:effectLst>
        </p:grpSpPr>
        <p:sp>
          <p:nvSpPr>
            <p:cNvPr id="617" name="同心圆 61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18" name="椭圆 61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22" name="TextBox 7"/>
          <p:cNvSpPr>
            <a:spLocks noChangeArrowheads="1"/>
          </p:cNvSpPr>
          <p:nvPr/>
        </p:nvSpPr>
        <p:spPr bwMode="auto">
          <a:xfrm>
            <a:off x="678051" y="3099109"/>
            <a:ext cx="6613804" cy="675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a:r>
              <a:rPr lang="zh-CN" altLang="en-US" sz="3800" dirty="0">
                <a:solidFill>
                  <a:srgbClr val="FFFFFF"/>
                </a:solidFill>
                <a:effectLst>
                  <a:outerShdw blurRad="38100" dist="38100" dir="2700000" algn="tl">
                    <a:srgbClr val="000000">
                      <a:alpha val="43137"/>
                    </a:srgbClr>
                  </a:outerShdw>
                </a:effectLst>
                <a:latin typeface="方正行楷简体" panose="02010601030101010101" charset="-122"/>
                <a:ea typeface="方正行楷简体" panose="02010601030101010101" charset="-122"/>
                <a:sym typeface="微软雅黑" panose="020B0503020204020204" pitchFamily="34" charset="-122"/>
              </a:rPr>
              <a:t>山西省居家养老服务条例</a:t>
            </a:r>
            <a:r>
              <a:rPr lang="zh-CN" altLang="en-US" sz="38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  </a:t>
            </a:r>
            <a:endParaRPr lang="zh-CN" altLang="en-US" sz="38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23" name="TextBox 7"/>
          <p:cNvSpPr>
            <a:spLocks noChangeArrowheads="1"/>
          </p:cNvSpPr>
          <p:nvPr/>
        </p:nvSpPr>
        <p:spPr bwMode="auto">
          <a:xfrm>
            <a:off x="1243855" y="3994225"/>
            <a:ext cx="4464496" cy="30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a:r>
              <a:rPr lang="zh-CN" altLang="en-US" sz="1400" dirty="0">
                <a:solidFill>
                  <a:srgbClr val="FFFFFF"/>
                </a:solidFill>
                <a:effectLst>
                  <a:outerShdw blurRad="38100" dist="38100" dir="2700000" algn="tl">
                    <a:srgbClr val="000000">
                      <a:alpha val="43137"/>
                    </a:srgbClr>
                  </a:outerShdw>
                </a:effectLst>
                <a:latin typeface="方正大黑简体" panose="02010601030101010101" charset="-122"/>
                <a:ea typeface="方正大黑简体" panose="02010601030101010101" charset="-122"/>
                <a:cs typeface="方正大黑简体" panose="02010601030101010101" charset="-122"/>
                <a:sym typeface="微软雅黑" panose="020B0503020204020204" pitchFamily="34" charset="-122"/>
              </a:rPr>
              <a:t>社会保险中心主任    侯洁彬</a:t>
            </a:r>
            <a:endParaRPr lang="zh-CN" altLang="en-US" sz="1400" dirty="0">
              <a:solidFill>
                <a:srgbClr val="FFFFFF"/>
              </a:solidFill>
              <a:effectLst>
                <a:outerShdw blurRad="38100" dist="38100" dir="2700000" algn="tl">
                  <a:srgbClr val="000000">
                    <a:alpha val="43137"/>
                  </a:srgbClr>
                </a:outerShdw>
              </a:effectLst>
              <a:latin typeface="方正大黑简体" panose="02010601030101010101" charset="-122"/>
              <a:ea typeface="方正大黑简体" panose="02010601030101010101" charset="-122"/>
              <a:cs typeface="方正大黑简体" panose="02010601030101010101" charset="-122"/>
              <a:sym typeface="微软雅黑" panose="020B0503020204020204" pitchFamily="34" charset="-122"/>
            </a:endParaRPr>
          </a:p>
        </p:txBody>
      </p:sp>
      <p:cxnSp>
        <p:nvCxnSpPr>
          <p:cNvPr id="624" name="直接连接符 623"/>
          <p:cNvCxnSpPr/>
          <p:nvPr/>
        </p:nvCxnSpPr>
        <p:spPr>
          <a:xfrm>
            <a:off x="1352440" y="3783313"/>
            <a:ext cx="5447228" cy="0"/>
          </a:xfrm>
          <a:prstGeom prst="line">
            <a:avLst/>
          </a:prstGeom>
          <a:ln w="6350">
            <a:solidFill>
              <a:srgbClr val="FFFFFF"/>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90"/>
                                        </p:tgtEl>
                                      </p:cBhvr>
                                    </p:cmd>
                                  </p:childTnLst>
                                </p:cTn>
                              </p:par>
                            </p:childTnLst>
                          </p:cTn>
                        </p:par>
                        <p:par>
                          <p:cTn id="7" fill="hold">
                            <p:stCondLst>
                              <p:cond delay="0"/>
                            </p:stCondLst>
                            <p:childTnLst>
                              <p:par>
                                <p:cTn id="8" presetID="1" presetClass="entr" presetSubtype="0" fill="hold" nodeType="afterEffect">
                                  <p:stCondLst>
                                    <p:cond delay="400"/>
                                  </p:stCondLst>
                                  <p:childTnLst>
                                    <p:set>
                                      <p:cBhvr>
                                        <p:cTn id="9" dur="1" fill="hold">
                                          <p:stCondLst>
                                            <p:cond delay="0"/>
                                          </p:stCondLst>
                                        </p:cTn>
                                        <p:tgtEl>
                                          <p:spTgt spid="597"/>
                                        </p:tgtEl>
                                        <p:attrNameLst>
                                          <p:attrName>style.visibility</p:attrName>
                                        </p:attrNameLst>
                                      </p:cBhvr>
                                      <p:to>
                                        <p:strVal val="visible"/>
                                      </p:to>
                                    </p:set>
                                  </p:childTnLst>
                                </p:cTn>
                              </p:par>
                              <p:par>
                                <p:cTn id="10" presetID="53" presetClass="entr" presetSubtype="16" fill="hold" nodeType="withEffect">
                                  <p:stCondLst>
                                    <p:cond delay="400"/>
                                  </p:stCondLst>
                                  <p:childTnLst>
                                    <p:set>
                                      <p:cBhvr>
                                        <p:cTn id="11" dur="1" fill="hold">
                                          <p:stCondLst>
                                            <p:cond delay="0"/>
                                          </p:stCondLst>
                                        </p:cTn>
                                        <p:tgtEl>
                                          <p:spTgt spid="597"/>
                                        </p:tgtEl>
                                        <p:attrNameLst>
                                          <p:attrName>style.visibility</p:attrName>
                                        </p:attrNameLst>
                                      </p:cBhvr>
                                      <p:to>
                                        <p:strVal val="visible"/>
                                      </p:to>
                                    </p:set>
                                    <p:anim calcmode="lin" valueType="num">
                                      <p:cBhvr>
                                        <p:cTn id="12" dur="1000" fill="hold"/>
                                        <p:tgtEl>
                                          <p:spTgt spid="597"/>
                                        </p:tgtEl>
                                        <p:attrNameLst>
                                          <p:attrName>ppt_w</p:attrName>
                                        </p:attrNameLst>
                                      </p:cBhvr>
                                      <p:tavLst>
                                        <p:tav tm="0">
                                          <p:val>
                                            <p:fltVal val="0"/>
                                          </p:val>
                                        </p:tav>
                                        <p:tav tm="100000">
                                          <p:val>
                                            <p:strVal val="#ppt_w"/>
                                          </p:val>
                                        </p:tav>
                                      </p:tavLst>
                                    </p:anim>
                                    <p:anim calcmode="lin" valueType="num">
                                      <p:cBhvr>
                                        <p:cTn id="13" dur="1000" fill="hold"/>
                                        <p:tgtEl>
                                          <p:spTgt spid="597"/>
                                        </p:tgtEl>
                                        <p:attrNameLst>
                                          <p:attrName>ppt_h</p:attrName>
                                        </p:attrNameLst>
                                      </p:cBhvr>
                                      <p:tavLst>
                                        <p:tav tm="0">
                                          <p:val>
                                            <p:fltVal val="0"/>
                                          </p:val>
                                        </p:tav>
                                        <p:tav tm="100000">
                                          <p:val>
                                            <p:strVal val="#ppt_h"/>
                                          </p:val>
                                        </p:tav>
                                      </p:tavLst>
                                    </p:anim>
                                    <p:animEffect transition="in" filter="fade">
                                      <p:cBhvr>
                                        <p:cTn id="14" dur="1000"/>
                                        <p:tgtEl>
                                          <p:spTgt spid="597"/>
                                        </p:tgtEl>
                                      </p:cBhvr>
                                    </p:animEffect>
                                  </p:childTnLst>
                                </p:cTn>
                              </p:par>
                              <p:par>
                                <p:cTn id="15" presetID="64" presetClass="path" presetSubtype="0" fill="hold" nodeType="withEffect">
                                  <p:stCondLst>
                                    <p:cond delay="400"/>
                                  </p:stCondLst>
                                  <p:childTnLst>
                                    <p:animMotion origin="layout" path="M -4.72222E-6 -4.68026E-6 L 0.38872 0.84338 " pathEditMode="relative" rAng="0" ptsTypes="AA">
                                      <p:cBhvr>
                                        <p:cTn id="16" dur="1000" spd="-100000" fill="hold"/>
                                        <p:tgtEl>
                                          <p:spTgt spid="597"/>
                                        </p:tgtEl>
                                        <p:attrNameLst>
                                          <p:attrName>ppt_x</p:attrName>
                                          <p:attrName>ppt_y</p:attrName>
                                        </p:attrNameLst>
                                      </p:cBhvr>
                                      <p:rCtr x="19427" y="42169"/>
                                    </p:animMotion>
                                  </p:childTnLst>
                                </p:cTn>
                              </p:par>
                              <p:par>
                                <p:cTn id="17" presetID="1" presetClass="entr" presetSubtype="0" fill="hold" grpId="0" nodeType="withEffect">
                                  <p:stCondLst>
                                    <p:cond delay="300"/>
                                  </p:stCondLst>
                                  <p:childTnLst>
                                    <p:set>
                                      <p:cBhvr>
                                        <p:cTn id="18" dur="1" fill="hold">
                                          <p:stCondLst>
                                            <p:cond delay="0"/>
                                          </p:stCondLst>
                                        </p:cTn>
                                        <p:tgtEl>
                                          <p:spTgt spid="601"/>
                                        </p:tgtEl>
                                        <p:attrNameLst>
                                          <p:attrName>style.visibility</p:attrName>
                                        </p:attrNameLst>
                                      </p:cBhvr>
                                      <p:to>
                                        <p:strVal val="visible"/>
                                      </p:to>
                                    </p:set>
                                  </p:childTnLst>
                                </p:cTn>
                              </p:par>
                              <p:par>
                                <p:cTn id="19" presetID="53" presetClass="entr" presetSubtype="16" fill="hold" grpId="1" nodeType="withEffect">
                                  <p:stCondLst>
                                    <p:cond delay="300"/>
                                  </p:stCondLst>
                                  <p:childTnLst>
                                    <p:set>
                                      <p:cBhvr>
                                        <p:cTn id="20" dur="1" fill="hold">
                                          <p:stCondLst>
                                            <p:cond delay="0"/>
                                          </p:stCondLst>
                                        </p:cTn>
                                        <p:tgtEl>
                                          <p:spTgt spid="601"/>
                                        </p:tgtEl>
                                        <p:attrNameLst>
                                          <p:attrName>style.visibility</p:attrName>
                                        </p:attrNameLst>
                                      </p:cBhvr>
                                      <p:to>
                                        <p:strVal val="visible"/>
                                      </p:to>
                                    </p:set>
                                    <p:anim calcmode="lin" valueType="num">
                                      <p:cBhvr>
                                        <p:cTn id="21" dur="1000" fill="hold"/>
                                        <p:tgtEl>
                                          <p:spTgt spid="601"/>
                                        </p:tgtEl>
                                        <p:attrNameLst>
                                          <p:attrName>ppt_w</p:attrName>
                                        </p:attrNameLst>
                                      </p:cBhvr>
                                      <p:tavLst>
                                        <p:tav tm="0">
                                          <p:val>
                                            <p:fltVal val="0"/>
                                          </p:val>
                                        </p:tav>
                                        <p:tav tm="100000">
                                          <p:val>
                                            <p:strVal val="#ppt_w"/>
                                          </p:val>
                                        </p:tav>
                                      </p:tavLst>
                                    </p:anim>
                                    <p:anim calcmode="lin" valueType="num">
                                      <p:cBhvr>
                                        <p:cTn id="22" dur="1000" fill="hold"/>
                                        <p:tgtEl>
                                          <p:spTgt spid="601"/>
                                        </p:tgtEl>
                                        <p:attrNameLst>
                                          <p:attrName>ppt_h</p:attrName>
                                        </p:attrNameLst>
                                      </p:cBhvr>
                                      <p:tavLst>
                                        <p:tav tm="0">
                                          <p:val>
                                            <p:fltVal val="0"/>
                                          </p:val>
                                        </p:tav>
                                        <p:tav tm="100000">
                                          <p:val>
                                            <p:strVal val="#ppt_h"/>
                                          </p:val>
                                        </p:tav>
                                      </p:tavLst>
                                    </p:anim>
                                    <p:animEffect transition="in" filter="fade">
                                      <p:cBhvr>
                                        <p:cTn id="23" dur="1000"/>
                                        <p:tgtEl>
                                          <p:spTgt spid="601"/>
                                        </p:tgtEl>
                                      </p:cBhvr>
                                    </p:animEffect>
                                  </p:childTnLst>
                                </p:cTn>
                              </p:par>
                              <p:par>
                                <p:cTn id="24" presetID="64" presetClass="path" presetSubtype="0" fill="hold" grpId="2" nodeType="withEffect">
                                  <p:stCondLst>
                                    <p:cond delay="300"/>
                                  </p:stCondLst>
                                  <p:childTnLst>
                                    <p:animMotion origin="layout" path="M 2.77778E-6 2.422E-6 L 0.39375 -0.33797 " pathEditMode="relative" rAng="0" ptsTypes="AA">
                                      <p:cBhvr>
                                        <p:cTn id="25" dur="1000" spd="-100000" fill="hold"/>
                                        <p:tgtEl>
                                          <p:spTgt spid="601"/>
                                        </p:tgtEl>
                                        <p:attrNameLst>
                                          <p:attrName>ppt_x</p:attrName>
                                          <p:attrName>ppt_y</p:attrName>
                                        </p:attrNameLst>
                                      </p:cBhvr>
                                      <p:rCtr x="19688" y="-16898"/>
                                    </p:animMotion>
                                  </p:childTnLst>
                                </p:cTn>
                              </p:par>
                              <p:par>
                                <p:cTn id="26" presetID="1" presetClass="entr" presetSubtype="0" fill="hold" nodeType="withEffect">
                                  <p:stCondLst>
                                    <p:cond delay="300"/>
                                  </p:stCondLst>
                                  <p:childTnLst>
                                    <p:set>
                                      <p:cBhvr>
                                        <p:cTn id="27" dur="1" fill="hold">
                                          <p:stCondLst>
                                            <p:cond delay="0"/>
                                          </p:stCondLst>
                                        </p:cTn>
                                        <p:tgtEl>
                                          <p:spTgt spid="602"/>
                                        </p:tgtEl>
                                        <p:attrNameLst>
                                          <p:attrName>style.visibility</p:attrName>
                                        </p:attrNameLst>
                                      </p:cBhvr>
                                      <p:to>
                                        <p:strVal val="visible"/>
                                      </p:to>
                                    </p:set>
                                  </p:childTnLst>
                                </p:cTn>
                              </p:par>
                              <p:par>
                                <p:cTn id="28" presetID="53" presetClass="entr" presetSubtype="16" fill="hold" nodeType="withEffect">
                                  <p:stCondLst>
                                    <p:cond delay="300"/>
                                  </p:stCondLst>
                                  <p:childTnLst>
                                    <p:set>
                                      <p:cBhvr>
                                        <p:cTn id="29" dur="1" fill="hold">
                                          <p:stCondLst>
                                            <p:cond delay="0"/>
                                          </p:stCondLst>
                                        </p:cTn>
                                        <p:tgtEl>
                                          <p:spTgt spid="602"/>
                                        </p:tgtEl>
                                        <p:attrNameLst>
                                          <p:attrName>style.visibility</p:attrName>
                                        </p:attrNameLst>
                                      </p:cBhvr>
                                      <p:to>
                                        <p:strVal val="visible"/>
                                      </p:to>
                                    </p:set>
                                    <p:anim calcmode="lin" valueType="num">
                                      <p:cBhvr>
                                        <p:cTn id="30" dur="1000" fill="hold"/>
                                        <p:tgtEl>
                                          <p:spTgt spid="602"/>
                                        </p:tgtEl>
                                        <p:attrNameLst>
                                          <p:attrName>ppt_w</p:attrName>
                                        </p:attrNameLst>
                                      </p:cBhvr>
                                      <p:tavLst>
                                        <p:tav tm="0">
                                          <p:val>
                                            <p:fltVal val="0"/>
                                          </p:val>
                                        </p:tav>
                                        <p:tav tm="100000">
                                          <p:val>
                                            <p:strVal val="#ppt_w"/>
                                          </p:val>
                                        </p:tav>
                                      </p:tavLst>
                                    </p:anim>
                                    <p:anim calcmode="lin" valueType="num">
                                      <p:cBhvr>
                                        <p:cTn id="31" dur="1000" fill="hold"/>
                                        <p:tgtEl>
                                          <p:spTgt spid="602"/>
                                        </p:tgtEl>
                                        <p:attrNameLst>
                                          <p:attrName>ppt_h</p:attrName>
                                        </p:attrNameLst>
                                      </p:cBhvr>
                                      <p:tavLst>
                                        <p:tav tm="0">
                                          <p:val>
                                            <p:fltVal val="0"/>
                                          </p:val>
                                        </p:tav>
                                        <p:tav tm="100000">
                                          <p:val>
                                            <p:strVal val="#ppt_h"/>
                                          </p:val>
                                        </p:tav>
                                      </p:tavLst>
                                    </p:anim>
                                    <p:animEffect transition="in" filter="fade">
                                      <p:cBhvr>
                                        <p:cTn id="32" dur="1000"/>
                                        <p:tgtEl>
                                          <p:spTgt spid="602"/>
                                        </p:tgtEl>
                                      </p:cBhvr>
                                    </p:animEffect>
                                  </p:childTnLst>
                                </p:cTn>
                              </p:par>
                              <p:par>
                                <p:cTn id="33" presetID="64" presetClass="path" presetSubtype="0" fill="hold" nodeType="withEffect">
                                  <p:stCondLst>
                                    <p:cond delay="300"/>
                                  </p:stCondLst>
                                  <p:childTnLst>
                                    <p:animMotion origin="layout" path="M -5.55556E-7 -1.46123E-6 L 0.20451 0.58418 " pathEditMode="relative" rAng="0" ptsTypes="AA">
                                      <p:cBhvr>
                                        <p:cTn id="34" dur="1000" spd="-100000" fill="hold"/>
                                        <p:tgtEl>
                                          <p:spTgt spid="602"/>
                                        </p:tgtEl>
                                        <p:attrNameLst>
                                          <p:attrName>ppt_x</p:attrName>
                                          <p:attrName>ppt_y</p:attrName>
                                        </p:attrNameLst>
                                      </p:cBhvr>
                                      <p:rCtr x="10226" y="29194"/>
                                    </p:animMotion>
                                  </p:childTnLst>
                                </p:cTn>
                              </p:par>
                              <p:par>
                                <p:cTn id="35" presetID="1" presetClass="entr" presetSubtype="0" fill="hold" nodeType="withEffect">
                                  <p:stCondLst>
                                    <p:cond delay="0"/>
                                  </p:stCondLst>
                                  <p:childTnLst>
                                    <p:set>
                                      <p:cBhvr>
                                        <p:cTn id="36" dur="1" fill="hold">
                                          <p:stCondLst>
                                            <p:cond delay="0"/>
                                          </p:stCondLst>
                                        </p:cTn>
                                        <p:tgtEl>
                                          <p:spTgt spid="605"/>
                                        </p:tgtEl>
                                        <p:attrNameLst>
                                          <p:attrName>style.visibility</p:attrName>
                                        </p:attrNameLst>
                                      </p:cBhvr>
                                      <p:to>
                                        <p:strVal val="visible"/>
                                      </p:to>
                                    </p:set>
                                  </p:childTnLst>
                                </p:cTn>
                              </p:par>
                              <p:par>
                                <p:cTn id="37" presetID="53" presetClass="entr" presetSubtype="16" fill="hold" nodeType="withEffect">
                                  <p:stCondLst>
                                    <p:cond delay="0"/>
                                  </p:stCondLst>
                                  <p:childTnLst>
                                    <p:set>
                                      <p:cBhvr>
                                        <p:cTn id="38" dur="1" fill="hold">
                                          <p:stCondLst>
                                            <p:cond delay="0"/>
                                          </p:stCondLst>
                                        </p:cTn>
                                        <p:tgtEl>
                                          <p:spTgt spid="605"/>
                                        </p:tgtEl>
                                        <p:attrNameLst>
                                          <p:attrName>style.visibility</p:attrName>
                                        </p:attrNameLst>
                                      </p:cBhvr>
                                      <p:to>
                                        <p:strVal val="visible"/>
                                      </p:to>
                                    </p:set>
                                    <p:anim calcmode="lin" valueType="num">
                                      <p:cBhvr>
                                        <p:cTn id="39" dur="1000" fill="hold"/>
                                        <p:tgtEl>
                                          <p:spTgt spid="605"/>
                                        </p:tgtEl>
                                        <p:attrNameLst>
                                          <p:attrName>ppt_w</p:attrName>
                                        </p:attrNameLst>
                                      </p:cBhvr>
                                      <p:tavLst>
                                        <p:tav tm="0">
                                          <p:val>
                                            <p:fltVal val="0"/>
                                          </p:val>
                                        </p:tav>
                                        <p:tav tm="100000">
                                          <p:val>
                                            <p:strVal val="#ppt_w"/>
                                          </p:val>
                                        </p:tav>
                                      </p:tavLst>
                                    </p:anim>
                                    <p:anim calcmode="lin" valueType="num">
                                      <p:cBhvr>
                                        <p:cTn id="40" dur="1000" fill="hold"/>
                                        <p:tgtEl>
                                          <p:spTgt spid="605"/>
                                        </p:tgtEl>
                                        <p:attrNameLst>
                                          <p:attrName>ppt_h</p:attrName>
                                        </p:attrNameLst>
                                      </p:cBhvr>
                                      <p:tavLst>
                                        <p:tav tm="0">
                                          <p:val>
                                            <p:fltVal val="0"/>
                                          </p:val>
                                        </p:tav>
                                        <p:tav tm="100000">
                                          <p:val>
                                            <p:strVal val="#ppt_h"/>
                                          </p:val>
                                        </p:tav>
                                      </p:tavLst>
                                    </p:anim>
                                    <p:animEffect transition="in" filter="fade">
                                      <p:cBhvr>
                                        <p:cTn id="41" dur="1000"/>
                                        <p:tgtEl>
                                          <p:spTgt spid="605"/>
                                        </p:tgtEl>
                                      </p:cBhvr>
                                    </p:animEffect>
                                  </p:childTnLst>
                                </p:cTn>
                              </p:par>
                              <p:par>
                                <p:cTn id="42" presetID="64" presetClass="path" presetSubtype="0" fill="hold" nodeType="withEffect">
                                  <p:stCondLst>
                                    <p:cond delay="0"/>
                                  </p:stCondLst>
                                  <p:childTnLst>
                                    <p:animMotion origin="layout" path="M 1.11111E-6 3.7037E-7 L -0.52465 -0.50957 " pathEditMode="relative" rAng="0" ptsTypes="AA">
                                      <p:cBhvr>
                                        <p:cTn id="43" dur="1000" spd="-100000" fill="hold"/>
                                        <p:tgtEl>
                                          <p:spTgt spid="605"/>
                                        </p:tgtEl>
                                        <p:attrNameLst>
                                          <p:attrName>ppt_x</p:attrName>
                                          <p:attrName>ppt_y</p:attrName>
                                        </p:attrNameLst>
                                      </p:cBhvr>
                                      <p:rCtr x="-26233" y="-25494"/>
                                    </p:animMotion>
                                  </p:childTnLst>
                                </p:cTn>
                              </p:par>
                              <p:par>
                                <p:cTn id="44" presetID="1" presetClass="entr" presetSubtype="0" fill="hold" grpId="0" nodeType="withEffect">
                                  <p:stCondLst>
                                    <p:cond delay="200"/>
                                  </p:stCondLst>
                                  <p:childTnLst>
                                    <p:set>
                                      <p:cBhvr>
                                        <p:cTn id="45" dur="1" fill="hold">
                                          <p:stCondLst>
                                            <p:cond delay="0"/>
                                          </p:stCondLst>
                                        </p:cTn>
                                        <p:tgtEl>
                                          <p:spTgt spid="614"/>
                                        </p:tgtEl>
                                        <p:attrNameLst>
                                          <p:attrName>style.visibility</p:attrName>
                                        </p:attrNameLst>
                                      </p:cBhvr>
                                      <p:to>
                                        <p:strVal val="visible"/>
                                      </p:to>
                                    </p:set>
                                  </p:childTnLst>
                                </p:cTn>
                              </p:par>
                              <p:par>
                                <p:cTn id="46" presetID="53" presetClass="entr" presetSubtype="16" fill="hold" grpId="1" nodeType="withEffect">
                                  <p:stCondLst>
                                    <p:cond delay="200"/>
                                  </p:stCondLst>
                                  <p:childTnLst>
                                    <p:set>
                                      <p:cBhvr>
                                        <p:cTn id="47" dur="1" fill="hold">
                                          <p:stCondLst>
                                            <p:cond delay="0"/>
                                          </p:stCondLst>
                                        </p:cTn>
                                        <p:tgtEl>
                                          <p:spTgt spid="614"/>
                                        </p:tgtEl>
                                        <p:attrNameLst>
                                          <p:attrName>style.visibility</p:attrName>
                                        </p:attrNameLst>
                                      </p:cBhvr>
                                      <p:to>
                                        <p:strVal val="visible"/>
                                      </p:to>
                                    </p:set>
                                    <p:anim calcmode="lin" valueType="num">
                                      <p:cBhvr>
                                        <p:cTn id="48" dur="1000" fill="hold"/>
                                        <p:tgtEl>
                                          <p:spTgt spid="614"/>
                                        </p:tgtEl>
                                        <p:attrNameLst>
                                          <p:attrName>ppt_w</p:attrName>
                                        </p:attrNameLst>
                                      </p:cBhvr>
                                      <p:tavLst>
                                        <p:tav tm="0">
                                          <p:val>
                                            <p:fltVal val="0"/>
                                          </p:val>
                                        </p:tav>
                                        <p:tav tm="100000">
                                          <p:val>
                                            <p:strVal val="#ppt_w"/>
                                          </p:val>
                                        </p:tav>
                                      </p:tavLst>
                                    </p:anim>
                                    <p:anim calcmode="lin" valueType="num">
                                      <p:cBhvr>
                                        <p:cTn id="49" dur="1000" fill="hold"/>
                                        <p:tgtEl>
                                          <p:spTgt spid="614"/>
                                        </p:tgtEl>
                                        <p:attrNameLst>
                                          <p:attrName>ppt_h</p:attrName>
                                        </p:attrNameLst>
                                      </p:cBhvr>
                                      <p:tavLst>
                                        <p:tav tm="0">
                                          <p:val>
                                            <p:fltVal val="0"/>
                                          </p:val>
                                        </p:tav>
                                        <p:tav tm="100000">
                                          <p:val>
                                            <p:strVal val="#ppt_h"/>
                                          </p:val>
                                        </p:tav>
                                      </p:tavLst>
                                    </p:anim>
                                    <p:animEffect transition="in" filter="fade">
                                      <p:cBhvr>
                                        <p:cTn id="50" dur="1000"/>
                                        <p:tgtEl>
                                          <p:spTgt spid="614"/>
                                        </p:tgtEl>
                                      </p:cBhvr>
                                    </p:animEffect>
                                  </p:childTnLst>
                                </p:cTn>
                              </p:par>
                              <p:par>
                                <p:cTn id="51" presetID="64" presetClass="path" presetSubtype="0" fill="hold" grpId="2" nodeType="withEffect">
                                  <p:stCondLst>
                                    <p:cond delay="200"/>
                                  </p:stCondLst>
                                  <p:childTnLst>
                                    <p:animMotion origin="layout" path="M -2.22222E-6 1.18319E-6 L 0.21702 -0.37071 " pathEditMode="relative" rAng="0" ptsTypes="AA">
                                      <p:cBhvr>
                                        <p:cTn id="52" dur="1000" spd="-100000" fill="hold"/>
                                        <p:tgtEl>
                                          <p:spTgt spid="614"/>
                                        </p:tgtEl>
                                        <p:attrNameLst>
                                          <p:attrName>ppt_x</p:attrName>
                                          <p:attrName>ppt_y</p:attrName>
                                        </p:attrNameLst>
                                      </p:cBhvr>
                                      <p:rCtr x="10851" y="-18536"/>
                                    </p:animMotion>
                                  </p:childTnLst>
                                </p:cTn>
                              </p:par>
                              <p:par>
                                <p:cTn id="53" presetID="1" presetClass="entr" presetSubtype="0" fill="hold" grpId="0" nodeType="withEffect">
                                  <p:stCondLst>
                                    <p:cond delay="400"/>
                                  </p:stCondLst>
                                  <p:childTnLst>
                                    <p:set>
                                      <p:cBhvr>
                                        <p:cTn id="54" dur="1" fill="hold">
                                          <p:stCondLst>
                                            <p:cond delay="0"/>
                                          </p:stCondLst>
                                        </p:cTn>
                                        <p:tgtEl>
                                          <p:spTgt spid="615"/>
                                        </p:tgtEl>
                                        <p:attrNameLst>
                                          <p:attrName>style.visibility</p:attrName>
                                        </p:attrNameLst>
                                      </p:cBhvr>
                                      <p:to>
                                        <p:strVal val="visible"/>
                                      </p:to>
                                    </p:set>
                                  </p:childTnLst>
                                </p:cTn>
                              </p:par>
                              <p:par>
                                <p:cTn id="55" presetID="53" presetClass="entr" presetSubtype="16" fill="hold" grpId="1" nodeType="withEffect">
                                  <p:stCondLst>
                                    <p:cond delay="400"/>
                                  </p:stCondLst>
                                  <p:childTnLst>
                                    <p:set>
                                      <p:cBhvr>
                                        <p:cTn id="56" dur="1" fill="hold">
                                          <p:stCondLst>
                                            <p:cond delay="0"/>
                                          </p:stCondLst>
                                        </p:cTn>
                                        <p:tgtEl>
                                          <p:spTgt spid="615"/>
                                        </p:tgtEl>
                                        <p:attrNameLst>
                                          <p:attrName>style.visibility</p:attrName>
                                        </p:attrNameLst>
                                      </p:cBhvr>
                                      <p:to>
                                        <p:strVal val="visible"/>
                                      </p:to>
                                    </p:set>
                                    <p:anim calcmode="lin" valueType="num">
                                      <p:cBhvr>
                                        <p:cTn id="57" dur="1000" fill="hold"/>
                                        <p:tgtEl>
                                          <p:spTgt spid="615"/>
                                        </p:tgtEl>
                                        <p:attrNameLst>
                                          <p:attrName>ppt_w</p:attrName>
                                        </p:attrNameLst>
                                      </p:cBhvr>
                                      <p:tavLst>
                                        <p:tav tm="0">
                                          <p:val>
                                            <p:fltVal val="0"/>
                                          </p:val>
                                        </p:tav>
                                        <p:tav tm="100000">
                                          <p:val>
                                            <p:strVal val="#ppt_w"/>
                                          </p:val>
                                        </p:tav>
                                      </p:tavLst>
                                    </p:anim>
                                    <p:anim calcmode="lin" valueType="num">
                                      <p:cBhvr>
                                        <p:cTn id="58" dur="1000" fill="hold"/>
                                        <p:tgtEl>
                                          <p:spTgt spid="615"/>
                                        </p:tgtEl>
                                        <p:attrNameLst>
                                          <p:attrName>ppt_h</p:attrName>
                                        </p:attrNameLst>
                                      </p:cBhvr>
                                      <p:tavLst>
                                        <p:tav tm="0">
                                          <p:val>
                                            <p:fltVal val="0"/>
                                          </p:val>
                                        </p:tav>
                                        <p:tav tm="100000">
                                          <p:val>
                                            <p:strVal val="#ppt_h"/>
                                          </p:val>
                                        </p:tav>
                                      </p:tavLst>
                                    </p:anim>
                                    <p:animEffect transition="in" filter="fade">
                                      <p:cBhvr>
                                        <p:cTn id="59" dur="1000"/>
                                        <p:tgtEl>
                                          <p:spTgt spid="615"/>
                                        </p:tgtEl>
                                      </p:cBhvr>
                                    </p:animEffect>
                                  </p:childTnLst>
                                </p:cTn>
                              </p:par>
                              <p:par>
                                <p:cTn id="60" presetID="64" presetClass="path" presetSubtype="0" fill="hold" grpId="2" nodeType="withEffect">
                                  <p:stCondLst>
                                    <p:cond delay="400"/>
                                  </p:stCondLst>
                                  <p:childTnLst>
                                    <p:animMotion origin="layout" path="M 5E-6 2.09762E-6 L -0.18855 -1.11369 " pathEditMode="relative" rAng="0" ptsTypes="AA">
                                      <p:cBhvr>
                                        <p:cTn id="61" dur="1000" spd="-100000" fill="hold"/>
                                        <p:tgtEl>
                                          <p:spTgt spid="615"/>
                                        </p:tgtEl>
                                        <p:attrNameLst>
                                          <p:attrName>ppt_x</p:attrName>
                                          <p:attrName>ppt_y</p:attrName>
                                        </p:attrNameLst>
                                      </p:cBhvr>
                                      <p:rCtr x="-9427" y="-55700"/>
                                    </p:animMotion>
                                  </p:childTnLst>
                                </p:cTn>
                              </p:par>
                              <p:par>
                                <p:cTn id="62" presetID="1" presetClass="entr" presetSubtype="0" fill="hold" grpId="0" nodeType="withEffect">
                                  <p:stCondLst>
                                    <p:cond delay="200"/>
                                  </p:stCondLst>
                                  <p:childTnLst>
                                    <p:set>
                                      <p:cBhvr>
                                        <p:cTn id="63" dur="1" fill="hold">
                                          <p:stCondLst>
                                            <p:cond delay="0"/>
                                          </p:stCondLst>
                                        </p:cTn>
                                        <p:tgtEl>
                                          <p:spTgt spid="600"/>
                                        </p:tgtEl>
                                        <p:attrNameLst>
                                          <p:attrName>style.visibility</p:attrName>
                                        </p:attrNameLst>
                                      </p:cBhvr>
                                      <p:to>
                                        <p:strVal val="visible"/>
                                      </p:to>
                                    </p:set>
                                  </p:childTnLst>
                                </p:cTn>
                              </p:par>
                              <p:par>
                                <p:cTn id="64" presetID="53" presetClass="entr" presetSubtype="16" fill="hold" grpId="1" nodeType="withEffect">
                                  <p:stCondLst>
                                    <p:cond delay="200"/>
                                  </p:stCondLst>
                                  <p:childTnLst>
                                    <p:set>
                                      <p:cBhvr>
                                        <p:cTn id="65" dur="1" fill="hold">
                                          <p:stCondLst>
                                            <p:cond delay="0"/>
                                          </p:stCondLst>
                                        </p:cTn>
                                        <p:tgtEl>
                                          <p:spTgt spid="600"/>
                                        </p:tgtEl>
                                        <p:attrNameLst>
                                          <p:attrName>style.visibility</p:attrName>
                                        </p:attrNameLst>
                                      </p:cBhvr>
                                      <p:to>
                                        <p:strVal val="visible"/>
                                      </p:to>
                                    </p:set>
                                    <p:anim calcmode="lin" valueType="num">
                                      <p:cBhvr>
                                        <p:cTn id="66" dur="1000" fill="hold"/>
                                        <p:tgtEl>
                                          <p:spTgt spid="600"/>
                                        </p:tgtEl>
                                        <p:attrNameLst>
                                          <p:attrName>ppt_w</p:attrName>
                                        </p:attrNameLst>
                                      </p:cBhvr>
                                      <p:tavLst>
                                        <p:tav tm="0">
                                          <p:val>
                                            <p:fltVal val="0"/>
                                          </p:val>
                                        </p:tav>
                                        <p:tav tm="100000">
                                          <p:val>
                                            <p:strVal val="#ppt_w"/>
                                          </p:val>
                                        </p:tav>
                                      </p:tavLst>
                                    </p:anim>
                                    <p:anim calcmode="lin" valueType="num">
                                      <p:cBhvr>
                                        <p:cTn id="67" dur="1000" fill="hold"/>
                                        <p:tgtEl>
                                          <p:spTgt spid="600"/>
                                        </p:tgtEl>
                                        <p:attrNameLst>
                                          <p:attrName>ppt_h</p:attrName>
                                        </p:attrNameLst>
                                      </p:cBhvr>
                                      <p:tavLst>
                                        <p:tav tm="0">
                                          <p:val>
                                            <p:fltVal val="0"/>
                                          </p:val>
                                        </p:tav>
                                        <p:tav tm="100000">
                                          <p:val>
                                            <p:strVal val="#ppt_h"/>
                                          </p:val>
                                        </p:tav>
                                      </p:tavLst>
                                    </p:anim>
                                    <p:animEffect transition="in" filter="fade">
                                      <p:cBhvr>
                                        <p:cTn id="68" dur="1000"/>
                                        <p:tgtEl>
                                          <p:spTgt spid="600"/>
                                        </p:tgtEl>
                                      </p:cBhvr>
                                    </p:animEffect>
                                  </p:childTnLst>
                                </p:cTn>
                              </p:par>
                              <p:par>
                                <p:cTn id="69" presetID="64" presetClass="path" presetSubtype="0" fill="hold" grpId="2" nodeType="withEffect">
                                  <p:stCondLst>
                                    <p:cond delay="200"/>
                                  </p:stCondLst>
                                  <p:childTnLst>
                                    <p:animMotion origin="layout" path="M 0 -2.71605E-6 L 0.12309 0.575 " pathEditMode="relative" rAng="0" ptsTypes="AA">
                                      <p:cBhvr>
                                        <p:cTn id="70" dur="1000" spd="-100000" fill="hold"/>
                                        <p:tgtEl>
                                          <p:spTgt spid="600"/>
                                        </p:tgtEl>
                                        <p:attrNameLst>
                                          <p:attrName>ppt_x</p:attrName>
                                          <p:attrName>ppt_y</p:attrName>
                                        </p:attrNameLst>
                                      </p:cBhvr>
                                      <p:rCtr x="6146" y="28735"/>
                                    </p:animMotion>
                                  </p:childTnLst>
                                </p:cTn>
                              </p:par>
                              <p:par>
                                <p:cTn id="71" presetID="1" presetClass="entr" presetSubtype="0" fill="hold" nodeType="withEffect">
                                  <p:stCondLst>
                                    <p:cond delay="400"/>
                                  </p:stCondLst>
                                  <p:childTnLst>
                                    <p:set>
                                      <p:cBhvr>
                                        <p:cTn id="72" dur="1" fill="hold">
                                          <p:stCondLst>
                                            <p:cond delay="0"/>
                                          </p:stCondLst>
                                        </p:cTn>
                                        <p:tgtEl>
                                          <p:spTgt spid="608"/>
                                        </p:tgtEl>
                                        <p:attrNameLst>
                                          <p:attrName>style.visibility</p:attrName>
                                        </p:attrNameLst>
                                      </p:cBhvr>
                                      <p:to>
                                        <p:strVal val="visible"/>
                                      </p:to>
                                    </p:set>
                                  </p:childTnLst>
                                </p:cTn>
                              </p:par>
                              <p:par>
                                <p:cTn id="73" presetID="53" presetClass="entr" presetSubtype="16" fill="hold" nodeType="withEffect">
                                  <p:stCondLst>
                                    <p:cond delay="400"/>
                                  </p:stCondLst>
                                  <p:childTnLst>
                                    <p:set>
                                      <p:cBhvr>
                                        <p:cTn id="74" dur="1" fill="hold">
                                          <p:stCondLst>
                                            <p:cond delay="0"/>
                                          </p:stCondLst>
                                        </p:cTn>
                                        <p:tgtEl>
                                          <p:spTgt spid="608"/>
                                        </p:tgtEl>
                                        <p:attrNameLst>
                                          <p:attrName>style.visibility</p:attrName>
                                        </p:attrNameLst>
                                      </p:cBhvr>
                                      <p:to>
                                        <p:strVal val="visible"/>
                                      </p:to>
                                    </p:set>
                                    <p:anim calcmode="lin" valueType="num">
                                      <p:cBhvr>
                                        <p:cTn id="75" dur="1000" fill="hold"/>
                                        <p:tgtEl>
                                          <p:spTgt spid="608"/>
                                        </p:tgtEl>
                                        <p:attrNameLst>
                                          <p:attrName>ppt_w</p:attrName>
                                        </p:attrNameLst>
                                      </p:cBhvr>
                                      <p:tavLst>
                                        <p:tav tm="0">
                                          <p:val>
                                            <p:fltVal val="0"/>
                                          </p:val>
                                        </p:tav>
                                        <p:tav tm="100000">
                                          <p:val>
                                            <p:strVal val="#ppt_w"/>
                                          </p:val>
                                        </p:tav>
                                      </p:tavLst>
                                    </p:anim>
                                    <p:anim calcmode="lin" valueType="num">
                                      <p:cBhvr>
                                        <p:cTn id="76" dur="1000" fill="hold"/>
                                        <p:tgtEl>
                                          <p:spTgt spid="608"/>
                                        </p:tgtEl>
                                        <p:attrNameLst>
                                          <p:attrName>ppt_h</p:attrName>
                                        </p:attrNameLst>
                                      </p:cBhvr>
                                      <p:tavLst>
                                        <p:tav tm="0">
                                          <p:val>
                                            <p:fltVal val="0"/>
                                          </p:val>
                                        </p:tav>
                                        <p:tav tm="100000">
                                          <p:val>
                                            <p:strVal val="#ppt_h"/>
                                          </p:val>
                                        </p:tav>
                                      </p:tavLst>
                                    </p:anim>
                                    <p:animEffect transition="in" filter="fade">
                                      <p:cBhvr>
                                        <p:cTn id="77" dur="1000"/>
                                        <p:tgtEl>
                                          <p:spTgt spid="608"/>
                                        </p:tgtEl>
                                      </p:cBhvr>
                                    </p:animEffect>
                                  </p:childTnLst>
                                </p:cTn>
                              </p:par>
                              <p:par>
                                <p:cTn id="78" presetID="64" presetClass="path" presetSubtype="0" fill="hold" nodeType="withEffect">
                                  <p:stCondLst>
                                    <p:cond delay="400"/>
                                  </p:stCondLst>
                                  <p:childTnLst>
                                    <p:animMotion origin="layout" path="M 2.5E-6 6.17284E-7 L -0.71736 -0.40556 " pathEditMode="relative" rAng="0" ptsTypes="AA">
                                      <p:cBhvr>
                                        <p:cTn id="79" dur="1000" spd="-100000" fill="hold"/>
                                        <p:tgtEl>
                                          <p:spTgt spid="608"/>
                                        </p:tgtEl>
                                        <p:attrNameLst>
                                          <p:attrName>ppt_x</p:attrName>
                                          <p:attrName>ppt_y</p:attrName>
                                        </p:attrNameLst>
                                      </p:cBhvr>
                                      <p:rCtr x="-35868" y="-20278"/>
                                    </p:animMotion>
                                  </p:childTnLst>
                                </p:cTn>
                              </p:par>
                              <p:par>
                                <p:cTn id="80" presetID="1" presetClass="entr" presetSubtype="0" fill="hold" nodeType="withEffect">
                                  <p:stCondLst>
                                    <p:cond delay="300"/>
                                  </p:stCondLst>
                                  <p:childTnLst>
                                    <p:set>
                                      <p:cBhvr>
                                        <p:cTn id="81" dur="1" fill="hold">
                                          <p:stCondLst>
                                            <p:cond delay="0"/>
                                          </p:stCondLst>
                                        </p:cTn>
                                        <p:tgtEl>
                                          <p:spTgt spid="611"/>
                                        </p:tgtEl>
                                        <p:attrNameLst>
                                          <p:attrName>style.visibility</p:attrName>
                                        </p:attrNameLst>
                                      </p:cBhvr>
                                      <p:to>
                                        <p:strVal val="visible"/>
                                      </p:to>
                                    </p:set>
                                  </p:childTnLst>
                                </p:cTn>
                              </p:par>
                              <p:par>
                                <p:cTn id="82" presetID="53" presetClass="entr" presetSubtype="16" fill="hold" nodeType="withEffect">
                                  <p:stCondLst>
                                    <p:cond delay="300"/>
                                  </p:stCondLst>
                                  <p:childTnLst>
                                    <p:set>
                                      <p:cBhvr>
                                        <p:cTn id="83" dur="1" fill="hold">
                                          <p:stCondLst>
                                            <p:cond delay="0"/>
                                          </p:stCondLst>
                                        </p:cTn>
                                        <p:tgtEl>
                                          <p:spTgt spid="611"/>
                                        </p:tgtEl>
                                        <p:attrNameLst>
                                          <p:attrName>style.visibility</p:attrName>
                                        </p:attrNameLst>
                                      </p:cBhvr>
                                      <p:to>
                                        <p:strVal val="visible"/>
                                      </p:to>
                                    </p:set>
                                    <p:anim calcmode="lin" valueType="num">
                                      <p:cBhvr>
                                        <p:cTn id="84" dur="1000" fill="hold"/>
                                        <p:tgtEl>
                                          <p:spTgt spid="611"/>
                                        </p:tgtEl>
                                        <p:attrNameLst>
                                          <p:attrName>ppt_w</p:attrName>
                                        </p:attrNameLst>
                                      </p:cBhvr>
                                      <p:tavLst>
                                        <p:tav tm="0">
                                          <p:val>
                                            <p:fltVal val="0"/>
                                          </p:val>
                                        </p:tav>
                                        <p:tav tm="100000">
                                          <p:val>
                                            <p:strVal val="#ppt_w"/>
                                          </p:val>
                                        </p:tav>
                                      </p:tavLst>
                                    </p:anim>
                                    <p:anim calcmode="lin" valueType="num">
                                      <p:cBhvr>
                                        <p:cTn id="85" dur="1000" fill="hold"/>
                                        <p:tgtEl>
                                          <p:spTgt spid="611"/>
                                        </p:tgtEl>
                                        <p:attrNameLst>
                                          <p:attrName>ppt_h</p:attrName>
                                        </p:attrNameLst>
                                      </p:cBhvr>
                                      <p:tavLst>
                                        <p:tav tm="0">
                                          <p:val>
                                            <p:fltVal val="0"/>
                                          </p:val>
                                        </p:tav>
                                        <p:tav tm="100000">
                                          <p:val>
                                            <p:strVal val="#ppt_h"/>
                                          </p:val>
                                        </p:tav>
                                      </p:tavLst>
                                    </p:anim>
                                    <p:animEffect transition="in" filter="fade">
                                      <p:cBhvr>
                                        <p:cTn id="86" dur="1000"/>
                                        <p:tgtEl>
                                          <p:spTgt spid="611"/>
                                        </p:tgtEl>
                                      </p:cBhvr>
                                    </p:animEffect>
                                  </p:childTnLst>
                                </p:cTn>
                              </p:par>
                              <p:par>
                                <p:cTn id="87" presetID="64" presetClass="path" presetSubtype="0" fill="hold" nodeType="withEffect">
                                  <p:stCondLst>
                                    <p:cond delay="300"/>
                                  </p:stCondLst>
                                  <p:childTnLst>
                                    <p:animMotion origin="layout" path="M -8.33333E-7 3.20988E-6 L 1.0349 -0.87346 " pathEditMode="relative" rAng="0" ptsTypes="AA">
                                      <p:cBhvr>
                                        <p:cTn id="88" dur="1000" spd="-100000" fill="hold"/>
                                        <p:tgtEl>
                                          <p:spTgt spid="611"/>
                                        </p:tgtEl>
                                        <p:attrNameLst>
                                          <p:attrName>ppt_x</p:attrName>
                                          <p:attrName>ppt_y</p:attrName>
                                        </p:attrNameLst>
                                      </p:cBhvr>
                                      <p:rCtr x="51736" y="-43673"/>
                                    </p:animMotion>
                                  </p:childTnLst>
                                </p:cTn>
                              </p:par>
                              <p:par>
                                <p:cTn id="89" presetID="1" presetClass="entr" presetSubtype="0" fill="hold" nodeType="withEffect">
                                  <p:stCondLst>
                                    <p:cond delay="200"/>
                                  </p:stCondLst>
                                  <p:childTnLst>
                                    <p:set>
                                      <p:cBhvr>
                                        <p:cTn id="90" dur="1" fill="hold">
                                          <p:stCondLst>
                                            <p:cond delay="0"/>
                                          </p:stCondLst>
                                        </p:cTn>
                                        <p:tgtEl>
                                          <p:spTgt spid="616"/>
                                        </p:tgtEl>
                                        <p:attrNameLst>
                                          <p:attrName>style.visibility</p:attrName>
                                        </p:attrNameLst>
                                      </p:cBhvr>
                                      <p:to>
                                        <p:strVal val="visible"/>
                                      </p:to>
                                    </p:set>
                                  </p:childTnLst>
                                </p:cTn>
                              </p:par>
                              <p:par>
                                <p:cTn id="91" presetID="53" presetClass="entr" presetSubtype="16" fill="hold" nodeType="withEffect">
                                  <p:stCondLst>
                                    <p:cond delay="200"/>
                                  </p:stCondLst>
                                  <p:childTnLst>
                                    <p:set>
                                      <p:cBhvr>
                                        <p:cTn id="92" dur="1" fill="hold">
                                          <p:stCondLst>
                                            <p:cond delay="0"/>
                                          </p:stCondLst>
                                        </p:cTn>
                                        <p:tgtEl>
                                          <p:spTgt spid="616"/>
                                        </p:tgtEl>
                                        <p:attrNameLst>
                                          <p:attrName>style.visibility</p:attrName>
                                        </p:attrNameLst>
                                      </p:cBhvr>
                                      <p:to>
                                        <p:strVal val="visible"/>
                                      </p:to>
                                    </p:set>
                                    <p:anim calcmode="lin" valueType="num">
                                      <p:cBhvr>
                                        <p:cTn id="93" dur="1000" fill="hold"/>
                                        <p:tgtEl>
                                          <p:spTgt spid="616"/>
                                        </p:tgtEl>
                                        <p:attrNameLst>
                                          <p:attrName>ppt_w</p:attrName>
                                        </p:attrNameLst>
                                      </p:cBhvr>
                                      <p:tavLst>
                                        <p:tav tm="0">
                                          <p:val>
                                            <p:fltVal val="0"/>
                                          </p:val>
                                        </p:tav>
                                        <p:tav tm="100000">
                                          <p:val>
                                            <p:strVal val="#ppt_w"/>
                                          </p:val>
                                        </p:tav>
                                      </p:tavLst>
                                    </p:anim>
                                    <p:anim calcmode="lin" valueType="num">
                                      <p:cBhvr>
                                        <p:cTn id="94" dur="1000" fill="hold"/>
                                        <p:tgtEl>
                                          <p:spTgt spid="616"/>
                                        </p:tgtEl>
                                        <p:attrNameLst>
                                          <p:attrName>ppt_h</p:attrName>
                                        </p:attrNameLst>
                                      </p:cBhvr>
                                      <p:tavLst>
                                        <p:tav tm="0">
                                          <p:val>
                                            <p:fltVal val="0"/>
                                          </p:val>
                                        </p:tav>
                                        <p:tav tm="100000">
                                          <p:val>
                                            <p:strVal val="#ppt_h"/>
                                          </p:val>
                                        </p:tav>
                                      </p:tavLst>
                                    </p:anim>
                                    <p:animEffect transition="in" filter="fade">
                                      <p:cBhvr>
                                        <p:cTn id="95" dur="1000"/>
                                        <p:tgtEl>
                                          <p:spTgt spid="616"/>
                                        </p:tgtEl>
                                      </p:cBhvr>
                                    </p:animEffect>
                                  </p:childTnLst>
                                </p:cTn>
                              </p:par>
                              <p:par>
                                <p:cTn id="96" presetID="64" presetClass="path" presetSubtype="0" fill="hold" nodeType="withEffect">
                                  <p:stCondLst>
                                    <p:cond delay="200"/>
                                  </p:stCondLst>
                                  <p:childTnLst>
                                    <p:animMotion origin="layout" path="M 4.44444E-6 4.32099E-6 L -0.64115 -0.9497 " pathEditMode="relative" rAng="0" ptsTypes="AA">
                                      <p:cBhvr>
                                        <p:cTn id="97" dur="1000" spd="-100000" fill="hold"/>
                                        <p:tgtEl>
                                          <p:spTgt spid="616"/>
                                        </p:tgtEl>
                                        <p:attrNameLst>
                                          <p:attrName>ppt_x</p:attrName>
                                          <p:attrName>ppt_y</p:attrName>
                                        </p:attrNameLst>
                                      </p:cBhvr>
                                      <p:rCtr x="-32066" y="-47500"/>
                                    </p:animMotion>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grpId="0" nodeType="clickEffect">
                                  <p:stCondLst>
                                    <p:cond delay="0"/>
                                  </p:stCondLst>
                                  <p:childTnLst>
                                    <p:set>
                                      <p:cBhvr>
                                        <p:cTn id="101" dur="1" fill="hold">
                                          <p:stCondLst>
                                            <p:cond delay="0"/>
                                          </p:stCondLst>
                                        </p:cTn>
                                        <p:tgtEl>
                                          <p:spTgt spid="620"/>
                                        </p:tgtEl>
                                        <p:attrNameLst>
                                          <p:attrName>style.visibility</p:attrName>
                                        </p:attrNameLst>
                                      </p:cBhvr>
                                      <p:to>
                                        <p:strVal val="visible"/>
                                      </p:to>
                                    </p:set>
                                    <p:animEffect transition="in" filter="wipe(down)">
                                      <p:cBhvr>
                                        <p:cTn id="102" dur="500"/>
                                        <p:tgtEl>
                                          <p:spTgt spid="620"/>
                                        </p:tgtEl>
                                      </p:cBhvr>
                                    </p:animEffect>
                                  </p:childTnLst>
                                </p:cTn>
                              </p:par>
                            </p:childTnLst>
                          </p:cTn>
                        </p:par>
                        <p:par>
                          <p:cTn id="103" fill="hold">
                            <p:stCondLst>
                              <p:cond delay="500"/>
                            </p:stCondLst>
                            <p:childTnLst>
                              <p:par>
                                <p:cTn id="104" presetID="2" presetClass="entr" presetSubtype="8" fill="hold" nodeType="afterEffect">
                                  <p:stCondLst>
                                    <p:cond delay="0"/>
                                  </p:stCondLst>
                                  <p:childTnLst>
                                    <p:set>
                                      <p:cBhvr>
                                        <p:cTn id="105" dur="1" fill="hold">
                                          <p:stCondLst>
                                            <p:cond delay="0"/>
                                          </p:stCondLst>
                                        </p:cTn>
                                        <p:tgtEl>
                                          <p:spTgt spid="624"/>
                                        </p:tgtEl>
                                        <p:attrNameLst>
                                          <p:attrName>style.visibility</p:attrName>
                                        </p:attrNameLst>
                                      </p:cBhvr>
                                      <p:to>
                                        <p:strVal val="visible"/>
                                      </p:to>
                                    </p:set>
                                    <p:anim calcmode="lin" valueType="num">
                                      <p:cBhvr additive="base">
                                        <p:cTn id="106" dur="500" fill="hold"/>
                                        <p:tgtEl>
                                          <p:spTgt spid="624"/>
                                        </p:tgtEl>
                                        <p:attrNameLst>
                                          <p:attrName>ppt_x</p:attrName>
                                        </p:attrNameLst>
                                      </p:cBhvr>
                                      <p:tavLst>
                                        <p:tav tm="0">
                                          <p:val>
                                            <p:strVal val="0-#ppt_w/2"/>
                                          </p:val>
                                        </p:tav>
                                        <p:tav tm="100000">
                                          <p:val>
                                            <p:strVal val="#ppt_x"/>
                                          </p:val>
                                        </p:tav>
                                      </p:tavLst>
                                    </p:anim>
                                    <p:anim calcmode="lin" valueType="num">
                                      <p:cBhvr additive="base">
                                        <p:cTn id="107" dur="500" fill="hold"/>
                                        <p:tgtEl>
                                          <p:spTgt spid="624"/>
                                        </p:tgtEl>
                                        <p:attrNameLst>
                                          <p:attrName>ppt_y</p:attrName>
                                        </p:attrNameLst>
                                      </p:cBhvr>
                                      <p:tavLst>
                                        <p:tav tm="0">
                                          <p:val>
                                            <p:strVal val="#ppt_y"/>
                                          </p:val>
                                        </p:tav>
                                        <p:tav tm="100000">
                                          <p:val>
                                            <p:strVal val="#ppt_y"/>
                                          </p:val>
                                        </p:tav>
                                      </p:tavLst>
                                    </p:anim>
                                  </p:childTnLst>
                                </p:cTn>
                              </p:par>
                            </p:childTnLst>
                          </p:cTn>
                        </p:par>
                        <p:par>
                          <p:cTn id="108" fill="hold">
                            <p:stCondLst>
                              <p:cond delay="1000"/>
                            </p:stCondLst>
                            <p:childTnLst>
                              <p:par>
                                <p:cTn id="109" presetID="52" presetClass="entr" presetSubtype="0" fill="hold" grpId="0" nodeType="afterEffect">
                                  <p:stCondLst>
                                    <p:cond delay="0"/>
                                  </p:stCondLst>
                                  <p:iterate type="lt">
                                    <p:tmPct val="10000"/>
                                  </p:iterate>
                                  <p:childTnLst>
                                    <p:set>
                                      <p:cBhvr>
                                        <p:cTn id="110" dur="1" fill="hold">
                                          <p:stCondLst>
                                            <p:cond delay="0"/>
                                          </p:stCondLst>
                                        </p:cTn>
                                        <p:tgtEl>
                                          <p:spTgt spid="622"/>
                                        </p:tgtEl>
                                        <p:attrNameLst>
                                          <p:attrName>style.visibility</p:attrName>
                                        </p:attrNameLst>
                                      </p:cBhvr>
                                      <p:to>
                                        <p:strVal val="visible"/>
                                      </p:to>
                                    </p:set>
                                    <p:animScale>
                                      <p:cBhvr>
                                        <p:cTn id="111" dur="1000" decel="50000" fill="hold">
                                          <p:stCondLst>
                                            <p:cond delay="0"/>
                                          </p:stCondLst>
                                        </p:cTn>
                                        <p:tgtEl>
                                          <p:spTgt spid="6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2" dur="1000" decel="50000" fill="hold">
                                          <p:stCondLst>
                                            <p:cond delay="0"/>
                                          </p:stCondLst>
                                        </p:cTn>
                                        <p:tgtEl>
                                          <p:spTgt spid="622"/>
                                        </p:tgtEl>
                                        <p:attrNameLst>
                                          <p:attrName>ppt_x</p:attrName>
                                          <p:attrName>ppt_y</p:attrName>
                                        </p:attrNameLst>
                                      </p:cBhvr>
                                    </p:animMotion>
                                    <p:animEffect transition="in" filter="fade">
                                      <p:cBhvr>
                                        <p:cTn id="113" dur="1000"/>
                                        <p:tgtEl>
                                          <p:spTgt spid="622"/>
                                        </p:tgtEl>
                                      </p:cBhvr>
                                    </p:animEffect>
                                  </p:childTnLst>
                                </p:cTn>
                              </p:par>
                            </p:childTnLst>
                          </p:cTn>
                        </p:par>
                        <p:par>
                          <p:cTn id="114" fill="hold">
                            <p:stCondLst>
                              <p:cond delay="3200"/>
                            </p:stCondLst>
                            <p:childTnLst>
                              <p:par>
                                <p:cTn id="115" presetID="52" presetClass="entr" presetSubtype="0" fill="hold" grpId="0" nodeType="afterEffect">
                                  <p:stCondLst>
                                    <p:cond delay="0"/>
                                  </p:stCondLst>
                                  <p:iterate type="lt">
                                    <p:tmPct val="10000"/>
                                  </p:iterate>
                                  <p:childTnLst>
                                    <p:set>
                                      <p:cBhvr>
                                        <p:cTn id="116" dur="1" fill="hold">
                                          <p:stCondLst>
                                            <p:cond delay="0"/>
                                          </p:stCondLst>
                                        </p:cTn>
                                        <p:tgtEl>
                                          <p:spTgt spid="623"/>
                                        </p:tgtEl>
                                        <p:attrNameLst>
                                          <p:attrName>style.visibility</p:attrName>
                                        </p:attrNameLst>
                                      </p:cBhvr>
                                      <p:to>
                                        <p:strVal val="visible"/>
                                      </p:to>
                                    </p:set>
                                    <p:animScale>
                                      <p:cBhvr>
                                        <p:cTn id="117" dur="1000" decel="50000" fill="hold">
                                          <p:stCondLst>
                                            <p:cond delay="0"/>
                                          </p:stCondLst>
                                        </p:cTn>
                                        <p:tgtEl>
                                          <p:spTgt spid="6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8" dur="1000" decel="50000" fill="hold">
                                          <p:stCondLst>
                                            <p:cond delay="0"/>
                                          </p:stCondLst>
                                        </p:cTn>
                                        <p:tgtEl>
                                          <p:spTgt spid="623"/>
                                        </p:tgtEl>
                                        <p:attrNameLst>
                                          <p:attrName>ppt_x</p:attrName>
                                          <p:attrName>ppt_y</p:attrName>
                                        </p:attrNameLst>
                                      </p:cBhvr>
                                    </p:animMotion>
                                    <p:animEffect transition="in" filter="fade">
                                      <p:cBhvr>
                                        <p:cTn id="119" dur="1000"/>
                                        <p:tgtEl>
                                          <p:spTgt spid="62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100" showWhenStopped="0">
                <p:cTn id="120" repeatCount="indefinite" fill="remove" display="0">
                  <p:stCondLst>
                    <p:cond delay="indefinite"/>
                  </p:stCondLst>
                  <p:endCondLst>
                    <p:cond evt="onStopAudio" delay="0">
                      <p:tgtEl>
                        <p:sldTgt/>
                      </p:tgtEl>
                    </p:cond>
                  </p:endCondLst>
                </p:cTn>
                <p:tgtEl>
                  <p:spTgt spid="390"/>
                </p:tgtEl>
              </p:cMediaNode>
            </p:audio>
          </p:childTnLst>
        </p:cTn>
      </p:par>
    </p:tnLst>
    <p:bldLst>
      <p:bldP spid="620" grpId="0" animBg="1"/>
      <p:bldP spid="600" grpId="0" animBg="1"/>
      <p:bldP spid="600" grpId="1" animBg="1"/>
      <p:bldP spid="600" grpId="2" animBg="1"/>
      <p:bldP spid="601" grpId="0" animBg="1"/>
      <p:bldP spid="601" grpId="1" animBg="1"/>
      <p:bldP spid="601" grpId="2" animBg="1"/>
      <p:bldP spid="614" grpId="0" animBg="1"/>
      <p:bldP spid="614" grpId="1" animBg="1"/>
      <p:bldP spid="614" grpId="2" animBg="1"/>
      <p:bldP spid="615" grpId="0" animBg="1"/>
      <p:bldP spid="615" grpId="1" animBg="1"/>
      <p:bldP spid="615" grpId="2" animBg="1"/>
      <p:bldP spid="622" grpId="0"/>
      <p:bldP spid="62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8"/>
          <p:cNvSpPr/>
          <p:nvPr/>
        </p:nvSpPr>
        <p:spPr>
          <a:xfrm>
            <a:off x="1670685" y="286703"/>
            <a:ext cx="5286375" cy="464344"/>
          </a:xfrm>
          <a:prstGeom prst="rect">
            <a:avLst/>
          </a:prstGeom>
          <a:solidFill>
            <a:srgbClr val="C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cs typeface="汉仪文黑-45简" panose="00020600040101010101" charset="-122"/>
            </a:endParaRPr>
          </a:p>
        </p:txBody>
      </p:sp>
      <p:sp>
        <p:nvSpPr>
          <p:cNvPr id="10" name="文本框 9"/>
          <p:cNvSpPr txBox="1"/>
          <p:nvPr/>
        </p:nvSpPr>
        <p:spPr>
          <a:xfrm>
            <a:off x="3366135" y="346234"/>
            <a:ext cx="2067878" cy="368300"/>
          </a:xfrm>
          <a:prstGeom prst="rect">
            <a:avLst/>
          </a:prstGeom>
          <a:noFill/>
        </p:spPr>
        <p:txBody>
          <a:bodyPr wrap="square" rtlCol="0">
            <a:spAutoFit/>
          </a:bodyPr>
          <a:p>
            <a:pPr algn="dist">
              <a:lnSpc>
                <a:spcPct val="100000"/>
              </a:lnSpc>
            </a:pPr>
            <a:r>
              <a:rPr lang="zh-CN" altLang="en-US" sz="1800">
                <a:solidFill>
                  <a:schemeClr val="bg1"/>
                </a:solidFill>
                <a:uFillTx/>
                <a:latin typeface="方正大黑简体" panose="02010601030101010101" charset="-122"/>
                <a:ea typeface="方正大黑简体" panose="02010601030101010101" charset="-122"/>
                <a:cs typeface="汉仪文黑-45简" panose="00020600040101010101" charset="-122"/>
              </a:rPr>
              <a:t>附则</a:t>
            </a:r>
            <a:endParaRPr lang="zh-CN" altLang="en-US" sz="1800">
              <a:solidFill>
                <a:schemeClr val="bg1"/>
              </a:solidFill>
              <a:uFillTx/>
              <a:latin typeface="方正大黑简体" panose="02010601030101010101" charset="-122"/>
              <a:ea typeface="方正大黑简体" panose="02010601030101010101" charset="-122"/>
              <a:cs typeface="汉仪文黑-45简" panose="00020600040101010101" charset="-122"/>
            </a:endParaRPr>
          </a:p>
        </p:txBody>
      </p:sp>
      <p:sp>
        <p:nvSpPr>
          <p:cNvPr id="2" name="文本框 1"/>
          <p:cNvSpPr txBox="1"/>
          <p:nvPr/>
        </p:nvSpPr>
        <p:spPr>
          <a:xfrm>
            <a:off x="358140" y="1029335"/>
            <a:ext cx="8263255" cy="3169285"/>
          </a:xfrm>
          <a:prstGeom prst="rect">
            <a:avLst/>
          </a:prstGeom>
          <a:noFill/>
        </p:spPr>
        <p:txBody>
          <a:bodyPr wrap="square" rtlCol="0">
            <a:spAutoFit/>
          </a:bodyPr>
          <a:p>
            <a:pPr indent="493395" algn="just" eaLnBrk="1" fontAlgn="auto" latinLnBrk="0" hangingPunct="1">
              <a:lnSpc>
                <a:spcPts val="3000"/>
              </a:lnSpc>
              <a:spcBef>
                <a:spcPts val="0"/>
              </a:spcBef>
              <a:spcAft>
                <a:spcPts val="0"/>
              </a:spcAft>
            </a:pPr>
            <a:r>
              <a:rPr sz="2000">
                <a:latin typeface="方正隶书简体" panose="02010601030101010101" charset="-122"/>
                <a:ea typeface="方正隶书简体" panose="02010601030101010101" charset="-122"/>
                <a:cs typeface="汉仪文黑-45简" panose="00020600040101010101" charset="-122"/>
              </a:rPr>
              <a:t>社区居家养老服务机构，是指从事社区居家养老服务的法人或者非法人组织。</a:t>
            </a:r>
            <a:endParaRPr sz="2000">
              <a:latin typeface="方正隶书简体" panose="02010601030101010101" charset="-122"/>
              <a:ea typeface="方正隶书简体" panose="02010601030101010101" charset="-122"/>
              <a:cs typeface="汉仪文黑-45简" panose="00020600040101010101" charset="-122"/>
            </a:endParaRPr>
          </a:p>
          <a:p>
            <a:pPr indent="493395" algn="just" eaLnBrk="1" fontAlgn="auto" latinLnBrk="0" hangingPunct="1">
              <a:lnSpc>
                <a:spcPts val="3000"/>
              </a:lnSpc>
              <a:spcBef>
                <a:spcPts val="0"/>
              </a:spcBef>
              <a:spcAft>
                <a:spcPts val="0"/>
              </a:spcAft>
            </a:pPr>
            <a:r>
              <a:rPr sz="2000">
                <a:latin typeface="方正隶书简体" panose="02010601030101010101" charset="-122"/>
                <a:ea typeface="方正隶书简体" panose="02010601030101010101" charset="-122"/>
                <a:cs typeface="汉仪文黑-45简" panose="00020600040101010101" charset="-122"/>
              </a:rPr>
              <a:t>社区居家养老服务设施，是指专门为居家老年人提供生活照料、康复护理、文体娱乐、托养等服务的场地、房屋等。</a:t>
            </a:r>
            <a:endParaRPr sz="2000">
              <a:latin typeface="方正隶书简体" panose="02010601030101010101" charset="-122"/>
              <a:ea typeface="方正隶书简体" panose="02010601030101010101" charset="-122"/>
              <a:cs typeface="汉仪文黑-45简" panose="00020600040101010101" charset="-122"/>
            </a:endParaRPr>
          </a:p>
          <a:p>
            <a:pPr indent="493395" algn="just" eaLnBrk="1" fontAlgn="auto" latinLnBrk="0" hangingPunct="1">
              <a:lnSpc>
                <a:spcPts val="3000"/>
              </a:lnSpc>
              <a:spcBef>
                <a:spcPts val="0"/>
              </a:spcBef>
              <a:spcAft>
                <a:spcPts val="0"/>
              </a:spcAft>
            </a:pPr>
            <a:r>
              <a:rPr sz="2000">
                <a:latin typeface="方正隶书简体" panose="02010601030101010101" charset="-122"/>
                <a:ea typeface="方正隶书简体" panose="02010601030101010101" charset="-122"/>
                <a:cs typeface="汉仪文黑-45简" panose="00020600040101010101" charset="-122"/>
              </a:rPr>
              <a:t>失能老年人，是指按照国家规定评估确认的生活不能自理或者不能完全自理的老年人，包含失智老年人。</a:t>
            </a:r>
            <a:endParaRPr sz="2000">
              <a:latin typeface="方正隶书简体" panose="02010601030101010101" charset="-122"/>
              <a:ea typeface="方正隶书简体" panose="02010601030101010101" charset="-122"/>
              <a:cs typeface="汉仪文黑-45简" panose="00020600040101010101" charset="-122"/>
            </a:endParaRPr>
          </a:p>
          <a:p>
            <a:pPr indent="493395" algn="just" eaLnBrk="1" fontAlgn="auto" latinLnBrk="0" hangingPunct="1">
              <a:lnSpc>
                <a:spcPts val="3000"/>
              </a:lnSpc>
              <a:spcBef>
                <a:spcPts val="0"/>
              </a:spcBef>
              <a:spcAft>
                <a:spcPts val="0"/>
              </a:spcAft>
            </a:pPr>
            <a:r>
              <a:rPr sz="2000">
                <a:latin typeface="方正隶书简体" panose="02010601030101010101" charset="-122"/>
                <a:ea typeface="方正隶书简体" panose="02010601030101010101" charset="-122"/>
                <a:cs typeface="汉仪文黑-45简" panose="00020600040101010101" charset="-122"/>
              </a:rPr>
              <a:t>特殊困难老年人，是指经济困难家庭的孤寡、失能、高龄等老年人以及计划生育特殊家庭老年人。</a:t>
            </a:r>
            <a:endParaRPr sz="2000">
              <a:latin typeface="方正隶书简体" panose="02010601030101010101" charset="-122"/>
              <a:ea typeface="方正隶书简体" panose="02010601030101010101" charset="-122"/>
              <a:cs typeface="汉仪文黑-45简" panose="00020600040101010101"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文字"/>
          <p:cNvSpPr txBox="1"/>
          <p:nvPr/>
        </p:nvSpPr>
        <p:spPr>
          <a:xfrm>
            <a:off x="919707" y="2325842"/>
            <a:ext cx="7323637" cy="1106805"/>
          </a:xfrm>
          <a:prstGeom prst="rect">
            <a:avLst/>
          </a:prstGeom>
          <a:noFill/>
        </p:spPr>
        <p:txBody>
          <a:bodyPr wrap="square" rtlCol="0">
            <a:spAutoFit/>
          </a:bodyPr>
          <a:lstStyle/>
          <a:p>
            <a:pPr algn="ctr" defTabSz="1219200"/>
            <a:r>
              <a:rPr lang="zh-CN" altLang="en-US" sz="6600" b="1" spc="400" dirty="0">
                <a:solidFill>
                  <a:srgbClr val="C00000"/>
                </a:solidFill>
                <a:latin typeface="印品黑体" panose="00000500000000000000" pitchFamily="2" charset="-122"/>
                <a:ea typeface="印品黑体" panose="00000500000000000000" pitchFamily="2" charset="-122"/>
                <a:sym typeface="印品黑体" panose="00000500000000000000" pitchFamily="2" charset="-122"/>
              </a:rPr>
              <a:t>感谢您的倾听</a:t>
            </a:r>
            <a:endParaRPr lang="zh-CN" altLang="en-US" sz="6600" b="1" spc="400" dirty="0">
              <a:solidFill>
                <a:srgbClr val="C00000"/>
              </a:solidFill>
              <a:latin typeface="印品黑体" panose="00000500000000000000" pitchFamily="2" charset="-122"/>
              <a:ea typeface="印品黑体" panose="00000500000000000000" pitchFamily="2" charset="-122"/>
              <a:sym typeface="印品黑体" panose="00000500000000000000" pitchFamily="2" charset="-122"/>
            </a:endParaRPr>
          </a:p>
        </p:txBody>
      </p:sp>
      <p:sp>
        <p:nvSpPr>
          <p:cNvPr id="68" name="矩形 67"/>
          <p:cNvSpPr/>
          <p:nvPr/>
        </p:nvSpPr>
        <p:spPr>
          <a:xfrm>
            <a:off x="951140" y="3665658"/>
            <a:ext cx="7275875" cy="269948"/>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320" b="0" i="0" u="none" strike="noStrike" kern="0" cap="none" spc="0" normalizeH="0" baseline="0" noProof="0" dirty="0">
                <a:ln>
                  <a:noFill/>
                </a:ln>
                <a:solidFill>
                  <a:prstClr val="black">
                    <a:lumMod val="75000"/>
                    <a:lumOff val="25000"/>
                  </a:prstClr>
                </a:solidFill>
                <a:effectLst/>
                <a:uLnTx/>
                <a:uFillTx/>
                <a:latin typeface="印品黑体" panose="00000500000000000000" pitchFamily="2" charset="-122"/>
                <a:ea typeface="印品黑体" panose="00000500000000000000" pitchFamily="2" charset="-122"/>
                <a:sym typeface="印品黑体" panose="00000500000000000000" pitchFamily="2" charset="-122"/>
              </a:rPr>
              <a:t> </a:t>
            </a:r>
            <a:endParaRPr kumimoji="0" lang="zh-CN" altLang="en-US" sz="1320" b="0" i="0" u="none" strike="noStrike" kern="0" cap="none" spc="0" normalizeH="0" baseline="0" noProof="0" dirty="0">
              <a:ln>
                <a:noFill/>
              </a:ln>
              <a:solidFill>
                <a:prstClr val="black">
                  <a:lumMod val="75000"/>
                  <a:lumOff val="25000"/>
                </a:prstClr>
              </a:solidFill>
              <a:effectLst/>
              <a:uLnTx/>
              <a:uFillTx/>
              <a:latin typeface="印品黑体" panose="00000500000000000000" pitchFamily="2" charset="-122"/>
              <a:ea typeface="印品黑体" panose="00000500000000000000" pitchFamily="2" charset="-122"/>
              <a:sym typeface="印品黑体" panose="00000500000000000000" pitchFamily="2" charset="-122"/>
            </a:endParaRPr>
          </a:p>
        </p:txBody>
      </p:sp>
      <p:sp>
        <p:nvSpPr>
          <p:cNvPr id="69" name="矩形 68"/>
          <p:cNvSpPr/>
          <p:nvPr/>
        </p:nvSpPr>
        <p:spPr>
          <a:xfrm>
            <a:off x="967469" y="3982565"/>
            <a:ext cx="7275875" cy="269948"/>
          </a:xfrm>
          <a:prstGeom prst="rect">
            <a:avLst/>
          </a:prstGeom>
          <a:noFill/>
          <a:ln w="25400" cap="flat" cmpd="sng" algn="ctr">
            <a:noFill/>
            <a:prstDash val="solid"/>
          </a:ln>
          <a:effectLst/>
        </p:spPr>
        <p:txBody>
          <a:bodyPr rtlCol="0" anchor="ctr"/>
          <a:lstStyle/>
          <a:p>
            <a:pPr lvl="0" algn="ctr">
              <a:defRPr/>
            </a:pPr>
            <a:endParaRPr lang="zh-CN" altLang="en-US" sz="1320" kern="0" dirty="0">
              <a:solidFill>
                <a:prstClr val="black">
                  <a:lumMod val="75000"/>
                  <a:lumOff val="25000"/>
                </a:prstClr>
              </a:solidFill>
              <a:latin typeface="印品黑体" panose="00000500000000000000" pitchFamily="2" charset="-122"/>
              <a:ea typeface="印品黑体" panose="00000500000000000000" pitchFamily="2" charset="-122"/>
              <a:sym typeface="印品黑体" panose="00000500000000000000" pitchFamily="2" charset="-122"/>
            </a:endParaRPr>
          </a:p>
        </p:txBody>
      </p:sp>
      <p:pic>
        <p:nvPicPr>
          <p:cNvPr id="70" name="图片 69"/>
          <p:cNvPicPr>
            <a:picLocks noChangeAspect="1"/>
          </p:cNvPicPr>
          <p:nvPr/>
        </p:nvPicPr>
        <p:blipFill>
          <a:blip r:embed="rId1" cstate="screen"/>
          <a:stretch>
            <a:fillRect/>
          </a:stretch>
        </p:blipFill>
        <p:spPr>
          <a:xfrm>
            <a:off x="1009219" y="1001112"/>
            <a:ext cx="2353891" cy="135295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par>
                                <p:cTn id="8" presetID="22" presetClass="entr" presetSubtype="8" fill="hold" grpId="0" nodeType="withEffect">
                                  <p:stCondLst>
                                    <p:cond delay="1250"/>
                                  </p:stCondLst>
                                  <p:childTnLst>
                                    <p:set>
                                      <p:cBhvr>
                                        <p:cTn id="9" dur="1" fill="hold">
                                          <p:stCondLst>
                                            <p:cond delay="0"/>
                                          </p:stCondLst>
                                        </p:cTn>
                                        <p:tgtEl>
                                          <p:spTgt spid="50"/>
                                        </p:tgtEl>
                                        <p:attrNameLst>
                                          <p:attrName>style.visibility</p:attrName>
                                        </p:attrNameLst>
                                      </p:cBhvr>
                                      <p:to>
                                        <p:strVal val="visible"/>
                                      </p:to>
                                    </p:set>
                                    <p:animEffect transition="in" filter="wipe(left)">
                                      <p:cBhvr>
                                        <p:cTn id="10" dur="1750"/>
                                        <p:tgtEl>
                                          <p:spTgt spid="50"/>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68"/>
                                        </p:tgtEl>
                                        <p:attrNameLst>
                                          <p:attrName>style.visibility</p:attrName>
                                        </p:attrNameLst>
                                      </p:cBhvr>
                                      <p:to>
                                        <p:strVal val="visible"/>
                                      </p:to>
                                    </p:set>
                                    <p:animEffect transition="in" filter="wipe(left)">
                                      <p:cBhvr>
                                        <p:cTn id="13" dur="1750"/>
                                        <p:tgtEl>
                                          <p:spTgt spid="68"/>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69"/>
                                        </p:tgtEl>
                                        <p:attrNameLst>
                                          <p:attrName>style.visibility</p:attrName>
                                        </p:attrNameLst>
                                      </p:cBhvr>
                                      <p:to>
                                        <p:strVal val="visible"/>
                                      </p:to>
                                    </p:set>
                                    <p:animEffect transition="in" filter="wipe(left)">
                                      <p:cBhvr>
                                        <p:cTn id="16" dur="175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68" grpId="0" bldLvl="0" animBg="1"/>
      <p:bldP spid="69"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59840" y="2306955"/>
            <a:ext cx="7115175" cy="1382395"/>
          </a:xfrm>
          <a:prstGeom prst="rect">
            <a:avLst/>
          </a:prstGeom>
          <a:noFill/>
        </p:spPr>
        <p:txBody>
          <a:bodyPr wrap="square" lIns="91386" tIns="45693" rIns="91386" bIns="45693" rtlCol="0">
            <a:spAutoFit/>
          </a:bodyPr>
          <a:lstStyle/>
          <a:p>
            <a:pPr>
              <a:lnSpc>
                <a:spcPct val="150000"/>
              </a:lnSpc>
            </a:pPr>
            <a:r>
              <a:rPr lang="zh-CN" altLang="en-US" sz="1400" dirty="0" smtClean="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        </a:t>
            </a:r>
            <a:r>
              <a:rPr lang="en-US" sz="1400">
                <a:latin typeface="方正大黑简体" panose="02010601030101010101" charset="-122"/>
                <a:ea typeface="方正大黑简体" panose="02010601030101010101" charset="-122"/>
                <a:cs typeface="方正大黑简体" panose="02010601030101010101" charset="-122"/>
                <a:sym typeface="+mn-ea"/>
              </a:rPr>
              <a:t>9</a:t>
            </a:r>
            <a:r>
              <a:rPr lang="zh-CN" altLang="en-US" sz="1400">
                <a:latin typeface="方正大黑简体" panose="02010601030101010101" charset="-122"/>
                <a:ea typeface="方正大黑简体" panose="02010601030101010101" charset="-122"/>
                <a:cs typeface="方正大黑简体" panose="02010601030101010101" charset="-122"/>
                <a:sym typeface="+mn-ea"/>
              </a:rPr>
              <a:t>月</a:t>
            </a:r>
            <a:r>
              <a:rPr lang="en-US" altLang="zh-CN" sz="1400">
                <a:latin typeface="方正大黑简体" panose="02010601030101010101" charset="-122"/>
                <a:ea typeface="方正大黑简体" panose="02010601030101010101" charset="-122"/>
                <a:cs typeface="方正大黑简体" panose="02010601030101010101" charset="-122"/>
                <a:sym typeface="+mn-ea"/>
              </a:rPr>
              <a:t>28</a:t>
            </a:r>
            <a:r>
              <a:rPr lang="zh-CN" altLang="en-US" sz="1400">
                <a:latin typeface="方正大黑简体" panose="02010601030101010101" charset="-122"/>
                <a:ea typeface="方正大黑简体" panose="02010601030101010101" charset="-122"/>
                <a:cs typeface="方正大黑简体" panose="02010601030101010101" charset="-122"/>
                <a:sym typeface="+mn-ea"/>
              </a:rPr>
              <a:t>日，省十三届人大常委会第三十七次会议审议通过《山西省社区居家养老服务条例》以下简称《条例》，并从</a:t>
            </a:r>
            <a:r>
              <a:rPr lang="en-US" altLang="zh-CN" sz="1400">
                <a:latin typeface="方正大黑简体" panose="02010601030101010101" charset="-122"/>
                <a:ea typeface="方正大黑简体" panose="02010601030101010101" charset="-122"/>
                <a:cs typeface="方正大黑简体" panose="02010601030101010101" charset="-122"/>
                <a:sym typeface="+mn-ea"/>
              </a:rPr>
              <a:t>2323</a:t>
            </a:r>
            <a:r>
              <a:rPr lang="zh-CN" altLang="en-US" sz="1400">
                <a:latin typeface="方正大黑简体" panose="02010601030101010101" charset="-122"/>
                <a:ea typeface="方正大黑简体" panose="02010601030101010101" charset="-122"/>
                <a:cs typeface="方正大黑简体" panose="02010601030101010101" charset="-122"/>
                <a:sym typeface="+mn-ea"/>
              </a:rPr>
              <a:t>年</a:t>
            </a:r>
            <a:r>
              <a:rPr lang="en-US" altLang="zh-CN" sz="1400">
                <a:latin typeface="方正大黑简体" panose="02010601030101010101" charset="-122"/>
                <a:ea typeface="方正大黑简体" panose="02010601030101010101" charset="-122"/>
                <a:cs typeface="方正大黑简体" panose="02010601030101010101" charset="-122"/>
                <a:sym typeface="+mn-ea"/>
              </a:rPr>
              <a:t>1</a:t>
            </a:r>
            <a:r>
              <a:rPr lang="zh-CN" altLang="en-US" sz="1400">
                <a:latin typeface="方正大黑简体" panose="02010601030101010101" charset="-122"/>
                <a:ea typeface="方正大黑简体" panose="02010601030101010101" charset="-122"/>
                <a:cs typeface="方正大黑简体" panose="02010601030101010101" charset="-122"/>
                <a:sym typeface="+mn-ea"/>
              </a:rPr>
              <a:t>月</a:t>
            </a:r>
            <a:r>
              <a:rPr lang="en-US" altLang="zh-CN" sz="1400">
                <a:latin typeface="方正大黑简体" panose="02010601030101010101" charset="-122"/>
                <a:ea typeface="方正大黑简体" panose="02010601030101010101" charset="-122"/>
                <a:cs typeface="方正大黑简体" panose="02010601030101010101" charset="-122"/>
                <a:sym typeface="+mn-ea"/>
              </a:rPr>
              <a:t>1</a:t>
            </a:r>
            <a:r>
              <a:rPr lang="zh-CN" altLang="en-US" sz="1400">
                <a:latin typeface="方正大黑简体" panose="02010601030101010101" charset="-122"/>
                <a:ea typeface="方正大黑简体" panose="02010601030101010101" charset="-122"/>
                <a:cs typeface="方正大黑简体" panose="02010601030101010101" charset="-122"/>
                <a:sym typeface="+mn-ea"/>
              </a:rPr>
              <a:t>日起实行。《条例》从法律层面更好的支持家庭承担养老责任，保障广大老年人过上有品质、有尊严的晚年生活。</a:t>
            </a:r>
            <a:endParaRPr sz="1400">
              <a:latin typeface="方正大黑简体" panose="02010601030101010101" charset="-122"/>
              <a:ea typeface="方正大黑简体" panose="02010601030101010101" charset="-122"/>
              <a:cs typeface="方正大黑简体" panose="02010601030101010101" charset="-122"/>
            </a:endParaRPr>
          </a:p>
          <a:p>
            <a:pPr>
              <a:lnSpc>
                <a:spcPct val="150000"/>
              </a:lnSpc>
            </a:pPr>
            <a:endParaRPr lang="zh-CN" altLang="en-US" sz="1400" dirty="0">
              <a:solidFill>
                <a:prstClr val="black"/>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3140311" y="770251"/>
            <a:ext cx="1306135" cy="1269327"/>
            <a:chOff x="2132199" y="770251"/>
            <a:chExt cx="1306135" cy="1269327"/>
          </a:xfrm>
        </p:grpSpPr>
        <p:grpSp>
          <p:nvGrpSpPr>
            <p:cNvPr id="6" name="组合 5"/>
            <p:cNvGrpSpPr/>
            <p:nvPr/>
          </p:nvGrpSpPr>
          <p:grpSpPr>
            <a:xfrm>
              <a:off x="2132199" y="770251"/>
              <a:ext cx="1306135" cy="1269327"/>
              <a:chOff x="4345444" y="2542859"/>
              <a:chExt cx="1810550" cy="1811205"/>
            </a:xfrm>
          </p:grpSpPr>
          <p:grpSp>
            <p:nvGrpSpPr>
              <p:cNvPr id="7" name="组合 6"/>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9" name="同心圆 8"/>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微软雅黑" panose="020B0503020204020204" pitchFamily="34" charset="-122"/>
                  </a:endParaRPr>
                </a:p>
              </p:txBody>
            </p:sp>
            <p:sp>
              <p:nvSpPr>
                <p:cNvPr id="10" name="椭圆 9"/>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grpSp>
          <p:sp>
            <p:nvSpPr>
              <p:cNvPr id="8" name="椭圆 7"/>
              <p:cNvSpPr/>
              <p:nvPr/>
            </p:nvSpPr>
            <p:spPr>
              <a:xfrm>
                <a:off x="4565570" y="2763062"/>
                <a:ext cx="1370298" cy="1370793"/>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grpSp>
        <p:sp>
          <p:nvSpPr>
            <p:cNvPr id="12" name="TextBox 11"/>
            <p:cNvSpPr txBox="1"/>
            <p:nvPr/>
          </p:nvSpPr>
          <p:spPr>
            <a:xfrm>
              <a:off x="2431244" y="1068589"/>
              <a:ext cx="950693" cy="784830"/>
            </a:xfrm>
            <a:prstGeom prst="rect">
              <a:avLst/>
            </a:prstGeom>
            <a:noFill/>
          </p:spPr>
          <p:txBody>
            <a:bodyPr wrap="square" rtlCol="0">
              <a:spAutoFit/>
            </a:bodyPr>
            <a:lstStyle/>
            <a:p>
              <a:r>
                <a:rPr lang="zh-CN" altLang="en-US" sz="4500" b="1" dirty="0">
                  <a:solidFill>
                    <a:prstClr val="white"/>
                  </a:solidFill>
                  <a:latin typeface="微软雅黑" panose="020B0503020204020204" pitchFamily="34" charset="-122"/>
                  <a:ea typeface="微软雅黑" panose="020B0503020204020204" pitchFamily="34" charset="-122"/>
                </a:rPr>
                <a:t>前 </a:t>
              </a:r>
              <a:endParaRPr lang="zh-CN" altLang="en-US" sz="4500" b="1" dirty="0">
                <a:solidFill>
                  <a:prstClr val="white"/>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2790865" y="1603223"/>
            <a:ext cx="349446" cy="349446"/>
            <a:chOff x="304800" y="673100"/>
            <a:chExt cx="4000500" cy="4000500"/>
          </a:xfrm>
          <a:effectLst>
            <a:outerShdw blurRad="444500" dist="254000" dir="6840000" algn="tr" rotWithShape="0">
              <a:prstClr val="black">
                <a:alpha val="50000"/>
              </a:prstClr>
            </a:outerShdw>
          </a:effectLst>
        </p:grpSpPr>
        <p:sp>
          <p:nvSpPr>
            <p:cNvPr id="15" name="同心圆 1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latin typeface="微软雅黑" panose="020B0503020204020204" pitchFamily="34" charset="-122"/>
              </a:endParaRPr>
            </a:p>
          </p:txBody>
        </p:sp>
        <p:sp>
          <p:nvSpPr>
            <p:cNvPr id="16" name="椭圆 1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latin typeface="微软雅黑" panose="020B0503020204020204" pitchFamily="34" charset="-122"/>
              </a:endParaRPr>
            </a:p>
          </p:txBody>
        </p:sp>
      </p:grpSp>
      <p:grpSp>
        <p:nvGrpSpPr>
          <p:cNvPr id="17" name="组合 16"/>
          <p:cNvGrpSpPr/>
          <p:nvPr/>
        </p:nvGrpSpPr>
        <p:grpSpPr>
          <a:xfrm>
            <a:off x="6473219" y="1217239"/>
            <a:ext cx="156292" cy="156292"/>
            <a:chOff x="304800" y="673100"/>
            <a:chExt cx="4000500" cy="4000500"/>
          </a:xfrm>
          <a:effectLst>
            <a:outerShdw blurRad="444500" dist="254000" dir="684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latin typeface="微软雅黑" panose="020B0503020204020204" pitchFamily="34" charset="-122"/>
              </a:endParaRPr>
            </a:p>
          </p:txBody>
        </p:sp>
        <p:sp>
          <p:nvSpPr>
            <p:cNvPr id="19" name="椭圆 1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latin typeface="微软雅黑" panose="020B0503020204020204" pitchFamily="34" charset="-122"/>
              </a:endParaRPr>
            </a:p>
          </p:txBody>
        </p:sp>
      </p:grpSp>
      <p:grpSp>
        <p:nvGrpSpPr>
          <p:cNvPr id="20" name="组合 19"/>
          <p:cNvGrpSpPr/>
          <p:nvPr/>
        </p:nvGrpSpPr>
        <p:grpSpPr>
          <a:xfrm>
            <a:off x="6629511" y="1381787"/>
            <a:ext cx="208440" cy="208440"/>
            <a:chOff x="304800" y="673100"/>
            <a:chExt cx="4000500" cy="4000500"/>
          </a:xfrm>
          <a:effectLst>
            <a:outerShdw blurRad="444500" dist="254000" dir="6840000" algn="tr" rotWithShape="0">
              <a:prstClr val="black">
                <a:alpha val="50000"/>
              </a:prstClr>
            </a:outerShdw>
          </a:effectLst>
        </p:grpSpPr>
        <p:sp>
          <p:nvSpPr>
            <p:cNvPr id="21" name="同心圆 2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latin typeface="微软雅黑" panose="020B0503020204020204" pitchFamily="34" charset="-122"/>
              </a:endParaRPr>
            </a:p>
          </p:txBody>
        </p:sp>
        <p:sp>
          <p:nvSpPr>
            <p:cNvPr id="22" name="椭圆 2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latin typeface="微软雅黑" panose="020B0503020204020204" pitchFamily="34" charset="-122"/>
              </a:endParaRPr>
            </a:p>
          </p:txBody>
        </p:sp>
      </p:grpSp>
      <p:sp>
        <p:nvSpPr>
          <p:cNvPr id="23" name="椭圆 22"/>
          <p:cNvSpPr/>
          <p:nvPr/>
        </p:nvSpPr>
        <p:spPr>
          <a:xfrm>
            <a:off x="7794388" y="4443265"/>
            <a:ext cx="500908" cy="500908"/>
          </a:xfrm>
          <a:prstGeom prst="ellipse">
            <a:avLst/>
          </a:prstGeom>
          <a:solidFill>
            <a:schemeClr val="accent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sp>
        <p:nvSpPr>
          <p:cNvPr id="24" name="椭圆 23"/>
          <p:cNvSpPr/>
          <p:nvPr/>
        </p:nvSpPr>
        <p:spPr>
          <a:xfrm>
            <a:off x="8423305" y="3522698"/>
            <a:ext cx="274777" cy="274777"/>
          </a:xfrm>
          <a:prstGeom prst="ellipse">
            <a:avLst/>
          </a:prstGeom>
          <a:solidFill>
            <a:schemeClr val="accent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grpSp>
        <p:nvGrpSpPr>
          <p:cNvPr id="25" name="组合 24"/>
          <p:cNvGrpSpPr/>
          <p:nvPr/>
        </p:nvGrpSpPr>
        <p:grpSpPr>
          <a:xfrm>
            <a:off x="7183751" y="4762644"/>
            <a:ext cx="219777" cy="219777"/>
            <a:chOff x="304800" y="673100"/>
            <a:chExt cx="4000500" cy="4000500"/>
          </a:xfrm>
          <a:effectLst>
            <a:outerShdw blurRad="381000" dist="152400" dir="8100000" algn="tr" rotWithShape="0">
              <a:prstClr val="black">
                <a:alpha val="70000"/>
              </a:prstClr>
            </a:outerShdw>
          </a:effectLst>
        </p:grpSpPr>
        <p:sp>
          <p:nvSpPr>
            <p:cNvPr id="26" name="同心圆 2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微软雅黑" panose="020B0503020204020204" pitchFamily="34" charset="-122"/>
              </a:endParaRPr>
            </a:p>
          </p:txBody>
        </p:sp>
        <p:sp>
          <p:nvSpPr>
            <p:cNvPr id="27" name="椭圆 26"/>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grpSp>
      <p:grpSp>
        <p:nvGrpSpPr>
          <p:cNvPr id="28" name="组合 27"/>
          <p:cNvGrpSpPr/>
          <p:nvPr/>
        </p:nvGrpSpPr>
        <p:grpSpPr>
          <a:xfrm>
            <a:off x="2391037" y="769498"/>
            <a:ext cx="287919" cy="287919"/>
            <a:chOff x="304800" y="673100"/>
            <a:chExt cx="4000500" cy="4000500"/>
          </a:xfrm>
          <a:effectLst>
            <a:outerShdw blurRad="381000" dist="152400" dir="8100000" algn="tr" rotWithShape="0">
              <a:prstClr val="black">
                <a:alpha val="70000"/>
              </a:prstClr>
            </a:outerShdw>
          </a:effectLst>
        </p:grpSpPr>
        <p:sp>
          <p:nvSpPr>
            <p:cNvPr id="29"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微软雅黑" panose="020B0503020204020204" pitchFamily="34" charset="-122"/>
              </a:endParaRPr>
            </a:p>
          </p:txBody>
        </p:sp>
        <p:sp>
          <p:nvSpPr>
            <p:cNvPr id="30" name="椭圆 29"/>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grpSp>
      <p:grpSp>
        <p:nvGrpSpPr>
          <p:cNvPr id="31" name="组合 30"/>
          <p:cNvGrpSpPr/>
          <p:nvPr/>
        </p:nvGrpSpPr>
        <p:grpSpPr>
          <a:xfrm>
            <a:off x="8411685" y="4151249"/>
            <a:ext cx="408377" cy="408377"/>
            <a:chOff x="304800" y="673100"/>
            <a:chExt cx="4000500" cy="4000500"/>
          </a:xfrm>
          <a:effectLst>
            <a:outerShdw blurRad="317500" dist="190500" dir="8100000" algn="tr" rotWithShape="0">
              <a:prstClr val="black">
                <a:alpha val="50000"/>
              </a:prstClr>
            </a:outerShdw>
          </a:effectLst>
        </p:grpSpPr>
        <p:sp>
          <p:nvSpPr>
            <p:cNvPr id="32" name="同心圆 3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微软雅黑" panose="020B0503020204020204" pitchFamily="34" charset="-122"/>
              </a:endParaRPr>
            </a:p>
          </p:txBody>
        </p:sp>
        <p:sp>
          <p:nvSpPr>
            <p:cNvPr id="33" name="椭圆 3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grpSp>
      <p:sp>
        <p:nvSpPr>
          <p:cNvPr id="34" name="椭圆 33"/>
          <p:cNvSpPr/>
          <p:nvPr/>
        </p:nvSpPr>
        <p:spPr>
          <a:xfrm>
            <a:off x="6629511" y="4707644"/>
            <a:ext cx="274777" cy="274777"/>
          </a:xfrm>
          <a:prstGeom prst="ellipse">
            <a:avLst/>
          </a:prstGeom>
          <a:solidFill>
            <a:schemeClr val="accent3"/>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sp>
        <p:nvSpPr>
          <p:cNvPr id="35" name="椭圆 34"/>
          <p:cNvSpPr/>
          <p:nvPr/>
        </p:nvSpPr>
        <p:spPr>
          <a:xfrm>
            <a:off x="8585278" y="4984207"/>
            <a:ext cx="137389" cy="137389"/>
          </a:xfrm>
          <a:prstGeom prst="ellipse">
            <a:avLst/>
          </a:prstGeom>
          <a:solidFill>
            <a:schemeClr val="accent4"/>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grpSp>
        <p:nvGrpSpPr>
          <p:cNvPr id="37" name="组合 36"/>
          <p:cNvGrpSpPr/>
          <p:nvPr/>
        </p:nvGrpSpPr>
        <p:grpSpPr>
          <a:xfrm>
            <a:off x="4644008" y="770251"/>
            <a:ext cx="1306135" cy="1269327"/>
            <a:chOff x="2132199" y="770251"/>
            <a:chExt cx="1306135" cy="1269327"/>
          </a:xfrm>
        </p:grpSpPr>
        <p:grpSp>
          <p:nvGrpSpPr>
            <p:cNvPr id="38" name="组合 37"/>
            <p:cNvGrpSpPr/>
            <p:nvPr/>
          </p:nvGrpSpPr>
          <p:grpSpPr>
            <a:xfrm>
              <a:off x="2132199" y="770251"/>
              <a:ext cx="1306135" cy="1269327"/>
              <a:chOff x="4345444" y="2542859"/>
              <a:chExt cx="1810550" cy="1811205"/>
            </a:xfrm>
          </p:grpSpPr>
          <p:grpSp>
            <p:nvGrpSpPr>
              <p:cNvPr id="40" name="组合 39"/>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42" name="同心圆 41"/>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微软雅黑" panose="020B0503020204020204" pitchFamily="34" charset="-122"/>
                  </a:endParaRPr>
                </a:p>
              </p:txBody>
            </p:sp>
            <p:sp>
              <p:nvSpPr>
                <p:cNvPr id="43" name="椭圆 42"/>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grpSp>
          <p:sp>
            <p:nvSpPr>
              <p:cNvPr id="41" name="椭圆 40"/>
              <p:cNvSpPr/>
              <p:nvPr/>
            </p:nvSpPr>
            <p:spPr>
              <a:xfrm>
                <a:off x="4565570" y="2763062"/>
                <a:ext cx="1370298" cy="1370793"/>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grpSp>
        <p:sp>
          <p:nvSpPr>
            <p:cNvPr id="39" name="TextBox 11"/>
            <p:cNvSpPr txBox="1"/>
            <p:nvPr/>
          </p:nvSpPr>
          <p:spPr>
            <a:xfrm>
              <a:off x="2431244" y="1068589"/>
              <a:ext cx="950693" cy="784830"/>
            </a:xfrm>
            <a:prstGeom prst="rect">
              <a:avLst/>
            </a:prstGeom>
            <a:noFill/>
          </p:spPr>
          <p:txBody>
            <a:bodyPr wrap="square" rtlCol="0">
              <a:spAutoFit/>
            </a:bodyPr>
            <a:lstStyle/>
            <a:p>
              <a:r>
                <a:rPr lang="zh-CN" altLang="en-US" sz="4500" b="1" dirty="0" smtClean="0">
                  <a:solidFill>
                    <a:prstClr val="white"/>
                  </a:solidFill>
                  <a:latin typeface="微软雅黑" panose="020B0503020204020204" pitchFamily="34" charset="-122"/>
                  <a:ea typeface="微软雅黑" panose="020B0503020204020204" pitchFamily="34" charset="-122"/>
                </a:rPr>
                <a:t>言</a:t>
              </a:r>
              <a:endParaRPr lang="zh-CN" altLang="en-US" sz="4500" b="1" dirty="0">
                <a:solidFill>
                  <a:prstClr val="white"/>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5000">
        <p:split orient="vert"/>
      </p:transition>
    </mc:Choice>
    <mc:Fallback>
      <p:transition spd="slow" advClick="0" advTm="5000">
        <p:split orient="vert"/>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accel="35000" fill="hold" nodeType="withEffect" p14:presetBounceEnd="55000">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14:bounceEnd="55000">
                                          <p:cBhvr additive="base">
                                            <p:cTn id="7" dur="2000" fill="hold"/>
                                            <p:tgtEl>
                                              <p:spTgt spid="14"/>
                                            </p:tgtEl>
                                            <p:attrNameLst>
                                              <p:attrName>ppt_x</p:attrName>
                                            </p:attrNameLst>
                                          </p:cBhvr>
                                          <p:tavLst>
                                            <p:tav tm="0">
                                              <p:val>
                                                <p:strVal val="1+#ppt_w/2"/>
                                              </p:val>
                                            </p:tav>
                                            <p:tav tm="100000">
                                              <p:val>
                                                <p:strVal val="#ppt_x"/>
                                              </p:val>
                                            </p:tav>
                                          </p:tavLst>
                                        </p:anim>
                                        <p:anim calcmode="lin" valueType="num" p14:bounceEnd="55000">
                                          <p:cBhvr additive="base">
                                            <p:cTn id="8" dur="2000" fill="hold"/>
                                            <p:tgtEl>
                                              <p:spTgt spid="14"/>
                                            </p:tgtEl>
                                            <p:attrNameLst>
                                              <p:attrName>ppt_y</p:attrName>
                                            </p:attrNameLst>
                                          </p:cBhvr>
                                          <p:tavLst>
                                            <p:tav tm="0">
                                              <p:val>
                                                <p:strVal val="0-#ppt_h/2"/>
                                              </p:val>
                                            </p:tav>
                                            <p:tav tm="100000">
                                              <p:val>
                                                <p:strVal val="#ppt_y"/>
                                              </p:val>
                                            </p:tav>
                                          </p:tavLst>
                                        </p:anim>
                                      </p:childTnLst>
                                    </p:cTn>
                                  </p:par>
                                  <p:par>
                                    <p:cTn id="9" presetID="2" presetClass="entr" presetSubtype="2" accel="35000" fill="hold" nodeType="withEffect" p14:presetBounceEnd="55000">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14:bounceEnd="55000">
                                          <p:cBhvr additive="base">
                                            <p:cTn id="11" dur="2000" fill="hold"/>
                                            <p:tgtEl>
                                              <p:spTgt spid="17"/>
                                            </p:tgtEl>
                                            <p:attrNameLst>
                                              <p:attrName>ppt_x</p:attrName>
                                            </p:attrNameLst>
                                          </p:cBhvr>
                                          <p:tavLst>
                                            <p:tav tm="0">
                                              <p:val>
                                                <p:strVal val="1+#ppt_w/2"/>
                                              </p:val>
                                            </p:tav>
                                            <p:tav tm="100000">
                                              <p:val>
                                                <p:strVal val="#ppt_x"/>
                                              </p:val>
                                            </p:tav>
                                          </p:tavLst>
                                        </p:anim>
                                        <p:anim calcmode="lin" valueType="num" p14:bounceEnd="55000">
                                          <p:cBhvr additive="base">
                                            <p:cTn id="12" dur="2000" fill="hold"/>
                                            <p:tgtEl>
                                              <p:spTgt spid="17"/>
                                            </p:tgtEl>
                                            <p:attrNameLst>
                                              <p:attrName>ppt_y</p:attrName>
                                            </p:attrNameLst>
                                          </p:cBhvr>
                                          <p:tavLst>
                                            <p:tav tm="0">
                                              <p:val>
                                                <p:strVal val="#ppt_y"/>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par>
                                    <p:cTn id="18" presetID="53" presetClass="entr" presetSubtype="16" fill="hold" nodeType="with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animEffect transition="in" filter="fade">
                                          <p:cBhvr>
                                            <p:cTn id="22" dur="500"/>
                                            <p:tgtEl>
                                              <p:spTgt spid="37"/>
                                            </p:tgtEl>
                                          </p:cBhvr>
                                        </p:animEffect>
                                      </p:childTnLst>
                                    </p:cTn>
                                  </p:par>
                                  <p:par>
                                    <p:cTn id="23" presetID="2" presetClass="entr" presetSubtype="3" accel="35000" fill="hold" nodeType="withEffect" p14:presetBounceEnd="55000">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14:bounceEnd="55000">
                                          <p:cBhvr additive="base">
                                            <p:cTn id="25" dur="2000" fill="hold"/>
                                            <p:tgtEl>
                                              <p:spTgt spid="20"/>
                                            </p:tgtEl>
                                            <p:attrNameLst>
                                              <p:attrName>ppt_x</p:attrName>
                                            </p:attrNameLst>
                                          </p:cBhvr>
                                          <p:tavLst>
                                            <p:tav tm="0">
                                              <p:val>
                                                <p:strVal val="1+#ppt_w/2"/>
                                              </p:val>
                                            </p:tav>
                                            <p:tav tm="100000">
                                              <p:val>
                                                <p:strVal val="#ppt_x"/>
                                              </p:val>
                                            </p:tav>
                                          </p:tavLst>
                                        </p:anim>
                                        <p:anim calcmode="lin" valueType="num" p14:bounceEnd="55000">
                                          <p:cBhvr additive="base">
                                            <p:cTn id="26" dur="2000" fill="hold"/>
                                            <p:tgtEl>
                                              <p:spTgt spid="20"/>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animEffect transition="in" filter="fade">
                                          <p:cBhvr>
                                            <p:cTn id="32" dur="500"/>
                                            <p:tgtEl>
                                              <p:spTgt spid="23"/>
                                            </p:tgtEl>
                                          </p:cBhvr>
                                        </p:animEffect>
                                      </p:childTnLst>
                                    </p:cTn>
                                  </p:par>
                                  <p:par>
                                    <p:cTn id="33" presetID="53" presetClass="entr" presetSubtype="16" fill="hold" grpId="0" nodeType="withEffect">
                                      <p:stCondLst>
                                        <p:cond delay="4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500" fill="hold"/>
                                            <p:tgtEl>
                                              <p:spTgt spid="24"/>
                                            </p:tgtEl>
                                            <p:attrNameLst>
                                              <p:attrName>ppt_w</p:attrName>
                                            </p:attrNameLst>
                                          </p:cBhvr>
                                          <p:tavLst>
                                            <p:tav tm="0">
                                              <p:val>
                                                <p:fltVal val="0"/>
                                              </p:val>
                                            </p:tav>
                                            <p:tav tm="100000">
                                              <p:val>
                                                <p:strVal val="#ppt_w"/>
                                              </p:val>
                                            </p:tav>
                                          </p:tavLst>
                                        </p:anim>
                                        <p:anim calcmode="lin" valueType="num">
                                          <p:cBhvr>
                                            <p:cTn id="36" dur="500" fill="hold"/>
                                            <p:tgtEl>
                                              <p:spTgt spid="24"/>
                                            </p:tgtEl>
                                            <p:attrNameLst>
                                              <p:attrName>ppt_h</p:attrName>
                                            </p:attrNameLst>
                                          </p:cBhvr>
                                          <p:tavLst>
                                            <p:tav tm="0">
                                              <p:val>
                                                <p:fltVal val="0"/>
                                              </p:val>
                                            </p:tav>
                                            <p:tav tm="100000">
                                              <p:val>
                                                <p:strVal val="#ppt_h"/>
                                              </p:val>
                                            </p:tav>
                                          </p:tavLst>
                                        </p:anim>
                                        <p:animEffect transition="in" filter="fade">
                                          <p:cBhvr>
                                            <p:cTn id="37" dur="500"/>
                                            <p:tgtEl>
                                              <p:spTgt spid="24"/>
                                            </p:tgtEl>
                                          </p:cBhvr>
                                        </p:animEffect>
                                      </p:childTnLst>
                                    </p:cTn>
                                  </p:par>
                                  <p:par>
                                    <p:cTn id="38" presetID="53" presetClass="entr" presetSubtype="16" fill="hold" nodeType="withEffect">
                                      <p:stCondLst>
                                        <p:cond delay="400"/>
                                      </p:stCondLst>
                                      <p:childTnLst>
                                        <p:set>
                                          <p:cBhvr>
                                            <p:cTn id="39" dur="1" fill="hold">
                                              <p:stCondLst>
                                                <p:cond delay="0"/>
                                              </p:stCondLst>
                                            </p:cTn>
                                            <p:tgtEl>
                                              <p:spTgt spid="25"/>
                                            </p:tgtEl>
                                            <p:attrNameLst>
                                              <p:attrName>style.visibility</p:attrName>
                                            </p:attrNameLst>
                                          </p:cBhvr>
                                          <p:to>
                                            <p:strVal val="visible"/>
                                          </p:to>
                                        </p:set>
                                        <p:anim calcmode="lin" valueType="num">
                                          <p:cBhvr>
                                            <p:cTn id="40" dur="500" fill="hold"/>
                                            <p:tgtEl>
                                              <p:spTgt spid="25"/>
                                            </p:tgtEl>
                                            <p:attrNameLst>
                                              <p:attrName>ppt_w</p:attrName>
                                            </p:attrNameLst>
                                          </p:cBhvr>
                                          <p:tavLst>
                                            <p:tav tm="0">
                                              <p:val>
                                                <p:fltVal val="0"/>
                                              </p:val>
                                            </p:tav>
                                            <p:tav tm="100000">
                                              <p:val>
                                                <p:strVal val="#ppt_w"/>
                                              </p:val>
                                            </p:tav>
                                          </p:tavLst>
                                        </p:anim>
                                        <p:anim calcmode="lin" valueType="num">
                                          <p:cBhvr>
                                            <p:cTn id="41" dur="500" fill="hold"/>
                                            <p:tgtEl>
                                              <p:spTgt spid="25"/>
                                            </p:tgtEl>
                                            <p:attrNameLst>
                                              <p:attrName>ppt_h</p:attrName>
                                            </p:attrNameLst>
                                          </p:cBhvr>
                                          <p:tavLst>
                                            <p:tav tm="0">
                                              <p:val>
                                                <p:fltVal val="0"/>
                                              </p:val>
                                            </p:tav>
                                            <p:tav tm="100000">
                                              <p:val>
                                                <p:strVal val="#ppt_h"/>
                                              </p:val>
                                            </p:tav>
                                          </p:tavLst>
                                        </p:anim>
                                        <p:animEffect transition="in" filter="fade">
                                          <p:cBhvr>
                                            <p:cTn id="42" dur="500"/>
                                            <p:tgtEl>
                                              <p:spTgt spid="25"/>
                                            </p:tgtEl>
                                          </p:cBhvr>
                                        </p:animEffect>
                                      </p:childTnLst>
                                    </p:cTn>
                                  </p:par>
                                  <p:par>
                                    <p:cTn id="43" presetID="53" presetClass="entr" presetSubtype="16" fill="hold" nodeType="withEffect">
                                      <p:stCondLst>
                                        <p:cond delay="200"/>
                                      </p:stCondLst>
                                      <p:childTnLst>
                                        <p:set>
                                          <p:cBhvr>
                                            <p:cTn id="44" dur="1" fill="hold">
                                              <p:stCondLst>
                                                <p:cond delay="0"/>
                                              </p:stCondLst>
                                            </p:cTn>
                                            <p:tgtEl>
                                              <p:spTgt spid="28"/>
                                            </p:tgtEl>
                                            <p:attrNameLst>
                                              <p:attrName>style.visibility</p:attrName>
                                            </p:attrNameLst>
                                          </p:cBhvr>
                                          <p:to>
                                            <p:strVal val="visible"/>
                                          </p:to>
                                        </p:set>
                                        <p:anim calcmode="lin" valueType="num">
                                          <p:cBhvr>
                                            <p:cTn id="45" dur="500" fill="hold"/>
                                            <p:tgtEl>
                                              <p:spTgt spid="28"/>
                                            </p:tgtEl>
                                            <p:attrNameLst>
                                              <p:attrName>ppt_w</p:attrName>
                                            </p:attrNameLst>
                                          </p:cBhvr>
                                          <p:tavLst>
                                            <p:tav tm="0">
                                              <p:val>
                                                <p:fltVal val="0"/>
                                              </p:val>
                                            </p:tav>
                                            <p:tav tm="100000">
                                              <p:val>
                                                <p:strVal val="#ppt_w"/>
                                              </p:val>
                                            </p:tav>
                                          </p:tavLst>
                                        </p:anim>
                                        <p:anim calcmode="lin" valueType="num">
                                          <p:cBhvr>
                                            <p:cTn id="46" dur="500" fill="hold"/>
                                            <p:tgtEl>
                                              <p:spTgt spid="28"/>
                                            </p:tgtEl>
                                            <p:attrNameLst>
                                              <p:attrName>ppt_h</p:attrName>
                                            </p:attrNameLst>
                                          </p:cBhvr>
                                          <p:tavLst>
                                            <p:tav tm="0">
                                              <p:val>
                                                <p:fltVal val="0"/>
                                              </p:val>
                                            </p:tav>
                                            <p:tav tm="100000">
                                              <p:val>
                                                <p:strVal val="#ppt_h"/>
                                              </p:val>
                                            </p:tav>
                                          </p:tavLst>
                                        </p:anim>
                                        <p:animEffect transition="in" filter="fade">
                                          <p:cBhvr>
                                            <p:cTn id="47" dur="500"/>
                                            <p:tgtEl>
                                              <p:spTgt spid="28"/>
                                            </p:tgtEl>
                                          </p:cBhvr>
                                        </p:animEffect>
                                      </p:childTnLst>
                                    </p:cTn>
                                  </p:par>
                                  <p:par>
                                    <p:cTn id="48" presetID="53" presetClass="entr" presetSubtype="16" fill="hold" nodeType="withEffect">
                                      <p:stCondLst>
                                        <p:cond delay="400"/>
                                      </p:stCondLst>
                                      <p:childTnLst>
                                        <p:set>
                                          <p:cBhvr>
                                            <p:cTn id="49" dur="1" fill="hold">
                                              <p:stCondLst>
                                                <p:cond delay="0"/>
                                              </p:stCondLst>
                                            </p:cTn>
                                            <p:tgtEl>
                                              <p:spTgt spid="31"/>
                                            </p:tgtEl>
                                            <p:attrNameLst>
                                              <p:attrName>style.visibility</p:attrName>
                                            </p:attrNameLst>
                                          </p:cBhvr>
                                          <p:to>
                                            <p:strVal val="visible"/>
                                          </p:to>
                                        </p:set>
                                        <p:anim calcmode="lin" valueType="num">
                                          <p:cBhvr>
                                            <p:cTn id="50" dur="500" fill="hold"/>
                                            <p:tgtEl>
                                              <p:spTgt spid="31"/>
                                            </p:tgtEl>
                                            <p:attrNameLst>
                                              <p:attrName>ppt_w</p:attrName>
                                            </p:attrNameLst>
                                          </p:cBhvr>
                                          <p:tavLst>
                                            <p:tav tm="0">
                                              <p:val>
                                                <p:fltVal val="0"/>
                                              </p:val>
                                            </p:tav>
                                            <p:tav tm="100000">
                                              <p:val>
                                                <p:strVal val="#ppt_w"/>
                                              </p:val>
                                            </p:tav>
                                          </p:tavLst>
                                        </p:anim>
                                        <p:anim calcmode="lin" valueType="num">
                                          <p:cBhvr>
                                            <p:cTn id="51" dur="500" fill="hold"/>
                                            <p:tgtEl>
                                              <p:spTgt spid="31"/>
                                            </p:tgtEl>
                                            <p:attrNameLst>
                                              <p:attrName>ppt_h</p:attrName>
                                            </p:attrNameLst>
                                          </p:cBhvr>
                                          <p:tavLst>
                                            <p:tav tm="0">
                                              <p:val>
                                                <p:fltVal val="0"/>
                                              </p:val>
                                            </p:tav>
                                            <p:tav tm="100000">
                                              <p:val>
                                                <p:strVal val="#ppt_h"/>
                                              </p:val>
                                            </p:tav>
                                          </p:tavLst>
                                        </p:anim>
                                        <p:animEffect transition="in" filter="fade">
                                          <p:cBhvr>
                                            <p:cTn id="52" dur="500"/>
                                            <p:tgtEl>
                                              <p:spTgt spid="31"/>
                                            </p:tgtEl>
                                          </p:cBhvr>
                                        </p:animEffect>
                                      </p:childTnLst>
                                    </p:cTn>
                                  </p:par>
                                  <p:par>
                                    <p:cTn id="53" presetID="53" presetClass="entr" presetSubtype="16" fill="hold" grpId="0" nodeType="withEffect">
                                      <p:stCondLst>
                                        <p:cond delay="400"/>
                                      </p:stCondLst>
                                      <p:childTnLst>
                                        <p:set>
                                          <p:cBhvr>
                                            <p:cTn id="54" dur="1" fill="hold">
                                              <p:stCondLst>
                                                <p:cond delay="0"/>
                                              </p:stCondLst>
                                            </p:cTn>
                                            <p:tgtEl>
                                              <p:spTgt spid="34"/>
                                            </p:tgtEl>
                                            <p:attrNameLst>
                                              <p:attrName>style.visibility</p:attrName>
                                            </p:attrNameLst>
                                          </p:cBhvr>
                                          <p:to>
                                            <p:strVal val="visible"/>
                                          </p:to>
                                        </p:set>
                                        <p:anim calcmode="lin" valueType="num">
                                          <p:cBhvr>
                                            <p:cTn id="55" dur="500" fill="hold"/>
                                            <p:tgtEl>
                                              <p:spTgt spid="34"/>
                                            </p:tgtEl>
                                            <p:attrNameLst>
                                              <p:attrName>ppt_w</p:attrName>
                                            </p:attrNameLst>
                                          </p:cBhvr>
                                          <p:tavLst>
                                            <p:tav tm="0">
                                              <p:val>
                                                <p:fltVal val="0"/>
                                              </p:val>
                                            </p:tav>
                                            <p:tav tm="100000">
                                              <p:val>
                                                <p:strVal val="#ppt_w"/>
                                              </p:val>
                                            </p:tav>
                                          </p:tavLst>
                                        </p:anim>
                                        <p:anim calcmode="lin" valueType="num">
                                          <p:cBhvr>
                                            <p:cTn id="56" dur="500" fill="hold"/>
                                            <p:tgtEl>
                                              <p:spTgt spid="34"/>
                                            </p:tgtEl>
                                            <p:attrNameLst>
                                              <p:attrName>ppt_h</p:attrName>
                                            </p:attrNameLst>
                                          </p:cBhvr>
                                          <p:tavLst>
                                            <p:tav tm="0">
                                              <p:val>
                                                <p:fltVal val="0"/>
                                              </p:val>
                                            </p:tav>
                                            <p:tav tm="100000">
                                              <p:val>
                                                <p:strVal val="#ppt_h"/>
                                              </p:val>
                                            </p:tav>
                                          </p:tavLst>
                                        </p:anim>
                                        <p:animEffect transition="in" filter="fade">
                                          <p:cBhvr>
                                            <p:cTn id="57" dur="500"/>
                                            <p:tgtEl>
                                              <p:spTgt spid="34"/>
                                            </p:tgtEl>
                                          </p:cBhvr>
                                        </p:animEffect>
                                      </p:childTnLst>
                                    </p:cTn>
                                  </p:par>
                                  <p:par>
                                    <p:cTn id="58" presetID="53" presetClass="entr" presetSubtype="16" fill="hold" grpId="0" nodeType="withEffect">
                                      <p:stCondLst>
                                        <p:cond delay="200"/>
                                      </p:stCondLst>
                                      <p:childTnLst>
                                        <p:set>
                                          <p:cBhvr>
                                            <p:cTn id="59" dur="1" fill="hold">
                                              <p:stCondLst>
                                                <p:cond delay="0"/>
                                              </p:stCondLst>
                                            </p:cTn>
                                            <p:tgtEl>
                                              <p:spTgt spid="35"/>
                                            </p:tgtEl>
                                            <p:attrNameLst>
                                              <p:attrName>style.visibility</p:attrName>
                                            </p:attrNameLst>
                                          </p:cBhvr>
                                          <p:to>
                                            <p:strVal val="visible"/>
                                          </p:to>
                                        </p:set>
                                        <p:anim calcmode="lin" valueType="num">
                                          <p:cBhvr>
                                            <p:cTn id="60" dur="500" fill="hold"/>
                                            <p:tgtEl>
                                              <p:spTgt spid="35"/>
                                            </p:tgtEl>
                                            <p:attrNameLst>
                                              <p:attrName>ppt_w</p:attrName>
                                            </p:attrNameLst>
                                          </p:cBhvr>
                                          <p:tavLst>
                                            <p:tav tm="0">
                                              <p:val>
                                                <p:fltVal val="0"/>
                                              </p:val>
                                            </p:tav>
                                            <p:tav tm="100000">
                                              <p:val>
                                                <p:strVal val="#ppt_w"/>
                                              </p:val>
                                            </p:tav>
                                          </p:tavLst>
                                        </p:anim>
                                        <p:anim calcmode="lin" valueType="num">
                                          <p:cBhvr>
                                            <p:cTn id="61" dur="500" fill="hold"/>
                                            <p:tgtEl>
                                              <p:spTgt spid="35"/>
                                            </p:tgtEl>
                                            <p:attrNameLst>
                                              <p:attrName>ppt_h</p:attrName>
                                            </p:attrNameLst>
                                          </p:cBhvr>
                                          <p:tavLst>
                                            <p:tav tm="0">
                                              <p:val>
                                                <p:fltVal val="0"/>
                                              </p:val>
                                            </p:tav>
                                            <p:tav tm="100000">
                                              <p:val>
                                                <p:strVal val="#ppt_h"/>
                                              </p:val>
                                            </p:tav>
                                          </p:tavLst>
                                        </p:anim>
                                        <p:animEffect transition="in" filter="fade">
                                          <p:cBhvr>
                                            <p:cTn id="62" dur="500"/>
                                            <p:tgtEl>
                                              <p:spTgt spid="35"/>
                                            </p:tgtEl>
                                          </p:cBhvr>
                                        </p:animEffect>
                                      </p:childTnLst>
                                    </p:cTn>
                                  </p:par>
                                  <p:par>
                                    <p:cTn id="63" presetID="22" presetClass="entr" presetSubtype="4" fill="hold" grpId="0" nodeType="withEffect">
                                      <p:stCondLst>
                                        <p:cond delay="0"/>
                                      </p:stCondLst>
                                      <p:iterate type="lt">
                                        <p:tmPct val="10000"/>
                                      </p:iterate>
                                      <p:childTnLst>
                                        <p:set>
                                          <p:cBhvr>
                                            <p:cTn id="64" dur="1" fill="hold">
                                              <p:stCondLst>
                                                <p:cond delay="0"/>
                                              </p:stCondLst>
                                            </p:cTn>
                                            <p:tgtEl>
                                              <p:spTgt spid="3"/>
                                            </p:tgtEl>
                                            <p:attrNameLst>
                                              <p:attrName>style.visibility</p:attrName>
                                            </p:attrNameLst>
                                          </p:cBhvr>
                                          <p:to>
                                            <p:strVal val="visible"/>
                                          </p:to>
                                        </p:set>
                                        <p:animEffect transition="in" filter="wipe(down)">
                                          <p:cBhvr>
                                            <p:cTn id="6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3" grpId="0" animBg="1"/>
          <p:bldP spid="24" grpId="0" animBg="1"/>
          <p:bldP spid="34" grpId="0" animBg="1"/>
          <p:bldP spid="35"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accel="3500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2000" fill="hold"/>
                                            <p:tgtEl>
                                              <p:spTgt spid="14"/>
                                            </p:tgtEl>
                                            <p:attrNameLst>
                                              <p:attrName>ppt_x</p:attrName>
                                            </p:attrNameLst>
                                          </p:cBhvr>
                                          <p:tavLst>
                                            <p:tav tm="0">
                                              <p:val>
                                                <p:strVal val="1+#ppt_w/2"/>
                                              </p:val>
                                            </p:tav>
                                            <p:tav tm="100000">
                                              <p:val>
                                                <p:strVal val="#ppt_x"/>
                                              </p:val>
                                            </p:tav>
                                          </p:tavLst>
                                        </p:anim>
                                        <p:anim calcmode="lin" valueType="num">
                                          <p:cBhvr additive="base">
                                            <p:cTn id="8" dur="2000" fill="hold"/>
                                            <p:tgtEl>
                                              <p:spTgt spid="14"/>
                                            </p:tgtEl>
                                            <p:attrNameLst>
                                              <p:attrName>ppt_y</p:attrName>
                                            </p:attrNameLst>
                                          </p:cBhvr>
                                          <p:tavLst>
                                            <p:tav tm="0">
                                              <p:val>
                                                <p:strVal val="0-#ppt_h/2"/>
                                              </p:val>
                                            </p:tav>
                                            <p:tav tm="100000">
                                              <p:val>
                                                <p:strVal val="#ppt_y"/>
                                              </p:val>
                                            </p:tav>
                                          </p:tavLst>
                                        </p:anim>
                                      </p:childTnLst>
                                    </p:cTn>
                                  </p:par>
                                  <p:par>
                                    <p:cTn id="9" presetID="2" presetClass="entr" presetSubtype="2" accel="3500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2000" fill="hold"/>
                                            <p:tgtEl>
                                              <p:spTgt spid="17"/>
                                            </p:tgtEl>
                                            <p:attrNameLst>
                                              <p:attrName>ppt_x</p:attrName>
                                            </p:attrNameLst>
                                          </p:cBhvr>
                                          <p:tavLst>
                                            <p:tav tm="0">
                                              <p:val>
                                                <p:strVal val="1+#ppt_w/2"/>
                                              </p:val>
                                            </p:tav>
                                            <p:tav tm="100000">
                                              <p:val>
                                                <p:strVal val="#ppt_x"/>
                                              </p:val>
                                            </p:tav>
                                          </p:tavLst>
                                        </p:anim>
                                        <p:anim calcmode="lin" valueType="num">
                                          <p:cBhvr additive="base">
                                            <p:cTn id="12" dur="2000" fill="hold"/>
                                            <p:tgtEl>
                                              <p:spTgt spid="17"/>
                                            </p:tgtEl>
                                            <p:attrNameLst>
                                              <p:attrName>ppt_y</p:attrName>
                                            </p:attrNameLst>
                                          </p:cBhvr>
                                          <p:tavLst>
                                            <p:tav tm="0">
                                              <p:val>
                                                <p:strVal val="#ppt_y"/>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par>
                                    <p:cTn id="18" presetID="53" presetClass="entr" presetSubtype="16" fill="hold" nodeType="with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animEffect transition="in" filter="fade">
                                          <p:cBhvr>
                                            <p:cTn id="22" dur="500"/>
                                            <p:tgtEl>
                                              <p:spTgt spid="37"/>
                                            </p:tgtEl>
                                          </p:cBhvr>
                                        </p:animEffect>
                                      </p:childTnLst>
                                    </p:cTn>
                                  </p:par>
                                  <p:par>
                                    <p:cTn id="23" presetID="2" presetClass="entr" presetSubtype="3" accel="3500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2000" fill="hold"/>
                                            <p:tgtEl>
                                              <p:spTgt spid="20"/>
                                            </p:tgtEl>
                                            <p:attrNameLst>
                                              <p:attrName>ppt_x</p:attrName>
                                            </p:attrNameLst>
                                          </p:cBhvr>
                                          <p:tavLst>
                                            <p:tav tm="0">
                                              <p:val>
                                                <p:strVal val="1+#ppt_w/2"/>
                                              </p:val>
                                            </p:tav>
                                            <p:tav tm="100000">
                                              <p:val>
                                                <p:strVal val="#ppt_x"/>
                                              </p:val>
                                            </p:tav>
                                          </p:tavLst>
                                        </p:anim>
                                        <p:anim calcmode="lin" valueType="num">
                                          <p:cBhvr additive="base">
                                            <p:cTn id="26" dur="2000" fill="hold"/>
                                            <p:tgtEl>
                                              <p:spTgt spid="20"/>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animEffect transition="in" filter="fade">
                                          <p:cBhvr>
                                            <p:cTn id="32" dur="500"/>
                                            <p:tgtEl>
                                              <p:spTgt spid="23"/>
                                            </p:tgtEl>
                                          </p:cBhvr>
                                        </p:animEffect>
                                      </p:childTnLst>
                                    </p:cTn>
                                  </p:par>
                                  <p:par>
                                    <p:cTn id="33" presetID="53" presetClass="entr" presetSubtype="16" fill="hold" grpId="0" nodeType="withEffect">
                                      <p:stCondLst>
                                        <p:cond delay="4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500" fill="hold"/>
                                            <p:tgtEl>
                                              <p:spTgt spid="24"/>
                                            </p:tgtEl>
                                            <p:attrNameLst>
                                              <p:attrName>ppt_w</p:attrName>
                                            </p:attrNameLst>
                                          </p:cBhvr>
                                          <p:tavLst>
                                            <p:tav tm="0">
                                              <p:val>
                                                <p:fltVal val="0"/>
                                              </p:val>
                                            </p:tav>
                                            <p:tav tm="100000">
                                              <p:val>
                                                <p:strVal val="#ppt_w"/>
                                              </p:val>
                                            </p:tav>
                                          </p:tavLst>
                                        </p:anim>
                                        <p:anim calcmode="lin" valueType="num">
                                          <p:cBhvr>
                                            <p:cTn id="36" dur="500" fill="hold"/>
                                            <p:tgtEl>
                                              <p:spTgt spid="24"/>
                                            </p:tgtEl>
                                            <p:attrNameLst>
                                              <p:attrName>ppt_h</p:attrName>
                                            </p:attrNameLst>
                                          </p:cBhvr>
                                          <p:tavLst>
                                            <p:tav tm="0">
                                              <p:val>
                                                <p:fltVal val="0"/>
                                              </p:val>
                                            </p:tav>
                                            <p:tav tm="100000">
                                              <p:val>
                                                <p:strVal val="#ppt_h"/>
                                              </p:val>
                                            </p:tav>
                                          </p:tavLst>
                                        </p:anim>
                                        <p:animEffect transition="in" filter="fade">
                                          <p:cBhvr>
                                            <p:cTn id="37" dur="500"/>
                                            <p:tgtEl>
                                              <p:spTgt spid="24"/>
                                            </p:tgtEl>
                                          </p:cBhvr>
                                        </p:animEffect>
                                      </p:childTnLst>
                                    </p:cTn>
                                  </p:par>
                                  <p:par>
                                    <p:cTn id="38" presetID="53" presetClass="entr" presetSubtype="16" fill="hold" nodeType="withEffect">
                                      <p:stCondLst>
                                        <p:cond delay="400"/>
                                      </p:stCondLst>
                                      <p:childTnLst>
                                        <p:set>
                                          <p:cBhvr>
                                            <p:cTn id="39" dur="1" fill="hold">
                                              <p:stCondLst>
                                                <p:cond delay="0"/>
                                              </p:stCondLst>
                                            </p:cTn>
                                            <p:tgtEl>
                                              <p:spTgt spid="25"/>
                                            </p:tgtEl>
                                            <p:attrNameLst>
                                              <p:attrName>style.visibility</p:attrName>
                                            </p:attrNameLst>
                                          </p:cBhvr>
                                          <p:to>
                                            <p:strVal val="visible"/>
                                          </p:to>
                                        </p:set>
                                        <p:anim calcmode="lin" valueType="num">
                                          <p:cBhvr>
                                            <p:cTn id="40" dur="500" fill="hold"/>
                                            <p:tgtEl>
                                              <p:spTgt spid="25"/>
                                            </p:tgtEl>
                                            <p:attrNameLst>
                                              <p:attrName>ppt_w</p:attrName>
                                            </p:attrNameLst>
                                          </p:cBhvr>
                                          <p:tavLst>
                                            <p:tav tm="0">
                                              <p:val>
                                                <p:fltVal val="0"/>
                                              </p:val>
                                            </p:tav>
                                            <p:tav tm="100000">
                                              <p:val>
                                                <p:strVal val="#ppt_w"/>
                                              </p:val>
                                            </p:tav>
                                          </p:tavLst>
                                        </p:anim>
                                        <p:anim calcmode="lin" valueType="num">
                                          <p:cBhvr>
                                            <p:cTn id="41" dur="500" fill="hold"/>
                                            <p:tgtEl>
                                              <p:spTgt spid="25"/>
                                            </p:tgtEl>
                                            <p:attrNameLst>
                                              <p:attrName>ppt_h</p:attrName>
                                            </p:attrNameLst>
                                          </p:cBhvr>
                                          <p:tavLst>
                                            <p:tav tm="0">
                                              <p:val>
                                                <p:fltVal val="0"/>
                                              </p:val>
                                            </p:tav>
                                            <p:tav tm="100000">
                                              <p:val>
                                                <p:strVal val="#ppt_h"/>
                                              </p:val>
                                            </p:tav>
                                          </p:tavLst>
                                        </p:anim>
                                        <p:animEffect transition="in" filter="fade">
                                          <p:cBhvr>
                                            <p:cTn id="42" dur="500"/>
                                            <p:tgtEl>
                                              <p:spTgt spid="25"/>
                                            </p:tgtEl>
                                          </p:cBhvr>
                                        </p:animEffect>
                                      </p:childTnLst>
                                    </p:cTn>
                                  </p:par>
                                  <p:par>
                                    <p:cTn id="43" presetID="53" presetClass="entr" presetSubtype="16" fill="hold" nodeType="withEffect">
                                      <p:stCondLst>
                                        <p:cond delay="200"/>
                                      </p:stCondLst>
                                      <p:childTnLst>
                                        <p:set>
                                          <p:cBhvr>
                                            <p:cTn id="44" dur="1" fill="hold">
                                              <p:stCondLst>
                                                <p:cond delay="0"/>
                                              </p:stCondLst>
                                            </p:cTn>
                                            <p:tgtEl>
                                              <p:spTgt spid="28"/>
                                            </p:tgtEl>
                                            <p:attrNameLst>
                                              <p:attrName>style.visibility</p:attrName>
                                            </p:attrNameLst>
                                          </p:cBhvr>
                                          <p:to>
                                            <p:strVal val="visible"/>
                                          </p:to>
                                        </p:set>
                                        <p:anim calcmode="lin" valueType="num">
                                          <p:cBhvr>
                                            <p:cTn id="45" dur="500" fill="hold"/>
                                            <p:tgtEl>
                                              <p:spTgt spid="28"/>
                                            </p:tgtEl>
                                            <p:attrNameLst>
                                              <p:attrName>ppt_w</p:attrName>
                                            </p:attrNameLst>
                                          </p:cBhvr>
                                          <p:tavLst>
                                            <p:tav tm="0">
                                              <p:val>
                                                <p:fltVal val="0"/>
                                              </p:val>
                                            </p:tav>
                                            <p:tav tm="100000">
                                              <p:val>
                                                <p:strVal val="#ppt_w"/>
                                              </p:val>
                                            </p:tav>
                                          </p:tavLst>
                                        </p:anim>
                                        <p:anim calcmode="lin" valueType="num">
                                          <p:cBhvr>
                                            <p:cTn id="46" dur="500" fill="hold"/>
                                            <p:tgtEl>
                                              <p:spTgt spid="28"/>
                                            </p:tgtEl>
                                            <p:attrNameLst>
                                              <p:attrName>ppt_h</p:attrName>
                                            </p:attrNameLst>
                                          </p:cBhvr>
                                          <p:tavLst>
                                            <p:tav tm="0">
                                              <p:val>
                                                <p:fltVal val="0"/>
                                              </p:val>
                                            </p:tav>
                                            <p:tav tm="100000">
                                              <p:val>
                                                <p:strVal val="#ppt_h"/>
                                              </p:val>
                                            </p:tav>
                                          </p:tavLst>
                                        </p:anim>
                                        <p:animEffect transition="in" filter="fade">
                                          <p:cBhvr>
                                            <p:cTn id="47" dur="500"/>
                                            <p:tgtEl>
                                              <p:spTgt spid="28"/>
                                            </p:tgtEl>
                                          </p:cBhvr>
                                        </p:animEffect>
                                      </p:childTnLst>
                                    </p:cTn>
                                  </p:par>
                                  <p:par>
                                    <p:cTn id="48" presetID="53" presetClass="entr" presetSubtype="16" fill="hold" nodeType="withEffect">
                                      <p:stCondLst>
                                        <p:cond delay="400"/>
                                      </p:stCondLst>
                                      <p:childTnLst>
                                        <p:set>
                                          <p:cBhvr>
                                            <p:cTn id="49" dur="1" fill="hold">
                                              <p:stCondLst>
                                                <p:cond delay="0"/>
                                              </p:stCondLst>
                                            </p:cTn>
                                            <p:tgtEl>
                                              <p:spTgt spid="31"/>
                                            </p:tgtEl>
                                            <p:attrNameLst>
                                              <p:attrName>style.visibility</p:attrName>
                                            </p:attrNameLst>
                                          </p:cBhvr>
                                          <p:to>
                                            <p:strVal val="visible"/>
                                          </p:to>
                                        </p:set>
                                        <p:anim calcmode="lin" valueType="num">
                                          <p:cBhvr>
                                            <p:cTn id="50" dur="500" fill="hold"/>
                                            <p:tgtEl>
                                              <p:spTgt spid="31"/>
                                            </p:tgtEl>
                                            <p:attrNameLst>
                                              <p:attrName>ppt_w</p:attrName>
                                            </p:attrNameLst>
                                          </p:cBhvr>
                                          <p:tavLst>
                                            <p:tav tm="0">
                                              <p:val>
                                                <p:fltVal val="0"/>
                                              </p:val>
                                            </p:tav>
                                            <p:tav tm="100000">
                                              <p:val>
                                                <p:strVal val="#ppt_w"/>
                                              </p:val>
                                            </p:tav>
                                          </p:tavLst>
                                        </p:anim>
                                        <p:anim calcmode="lin" valueType="num">
                                          <p:cBhvr>
                                            <p:cTn id="51" dur="500" fill="hold"/>
                                            <p:tgtEl>
                                              <p:spTgt spid="31"/>
                                            </p:tgtEl>
                                            <p:attrNameLst>
                                              <p:attrName>ppt_h</p:attrName>
                                            </p:attrNameLst>
                                          </p:cBhvr>
                                          <p:tavLst>
                                            <p:tav tm="0">
                                              <p:val>
                                                <p:fltVal val="0"/>
                                              </p:val>
                                            </p:tav>
                                            <p:tav tm="100000">
                                              <p:val>
                                                <p:strVal val="#ppt_h"/>
                                              </p:val>
                                            </p:tav>
                                          </p:tavLst>
                                        </p:anim>
                                        <p:animEffect transition="in" filter="fade">
                                          <p:cBhvr>
                                            <p:cTn id="52" dur="500"/>
                                            <p:tgtEl>
                                              <p:spTgt spid="31"/>
                                            </p:tgtEl>
                                          </p:cBhvr>
                                        </p:animEffect>
                                      </p:childTnLst>
                                    </p:cTn>
                                  </p:par>
                                  <p:par>
                                    <p:cTn id="53" presetID="53" presetClass="entr" presetSubtype="16" fill="hold" grpId="0" nodeType="withEffect">
                                      <p:stCondLst>
                                        <p:cond delay="400"/>
                                      </p:stCondLst>
                                      <p:childTnLst>
                                        <p:set>
                                          <p:cBhvr>
                                            <p:cTn id="54" dur="1" fill="hold">
                                              <p:stCondLst>
                                                <p:cond delay="0"/>
                                              </p:stCondLst>
                                            </p:cTn>
                                            <p:tgtEl>
                                              <p:spTgt spid="34"/>
                                            </p:tgtEl>
                                            <p:attrNameLst>
                                              <p:attrName>style.visibility</p:attrName>
                                            </p:attrNameLst>
                                          </p:cBhvr>
                                          <p:to>
                                            <p:strVal val="visible"/>
                                          </p:to>
                                        </p:set>
                                        <p:anim calcmode="lin" valueType="num">
                                          <p:cBhvr>
                                            <p:cTn id="55" dur="500" fill="hold"/>
                                            <p:tgtEl>
                                              <p:spTgt spid="34"/>
                                            </p:tgtEl>
                                            <p:attrNameLst>
                                              <p:attrName>ppt_w</p:attrName>
                                            </p:attrNameLst>
                                          </p:cBhvr>
                                          <p:tavLst>
                                            <p:tav tm="0">
                                              <p:val>
                                                <p:fltVal val="0"/>
                                              </p:val>
                                            </p:tav>
                                            <p:tav tm="100000">
                                              <p:val>
                                                <p:strVal val="#ppt_w"/>
                                              </p:val>
                                            </p:tav>
                                          </p:tavLst>
                                        </p:anim>
                                        <p:anim calcmode="lin" valueType="num">
                                          <p:cBhvr>
                                            <p:cTn id="56" dur="500" fill="hold"/>
                                            <p:tgtEl>
                                              <p:spTgt spid="34"/>
                                            </p:tgtEl>
                                            <p:attrNameLst>
                                              <p:attrName>ppt_h</p:attrName>
                                            </p:attrNameLst>
                                          </p:cBhvr>
                                          <p:tavLst>
                                            <p:tav tm="0">
                                              <p:val>
                                                <p:fltVal val="0"/>
                                              </p:val>
                                            </p:tav>
                                            <p:tav tm="100000">
                                              <p:val>
                                                <p:strVal val="#ppt_h"/>
                                              </p:val>
                                            </p:tav>
                                          </p:tavLst>
                                        </p:anim>
                                        <p:animEffect transition="in" filter="fade">
                                          <p:cBhvr>
                                            <p:cTn id="57" dur="500"/>
                                            <p:tgtEl>
                                              <p:spTgt spid="34"/>
                                            </p:tgtEl>
                                          </p:cBhvr>
                                        </p:animEffect>
                                      </p:childTnLst>
                                    </p:cTn>
                                  </p:par>
                                  <p:par>
                                    <p:cTn id="58" presetID="53" presetClass="entr" presetSubtype="16" fill="hold" grpId="0" nodeType="withEffect">
                                      <p:stCondLst>
                                        <p:cond delay="200"/>
                                      </p:stCondLst>
                                      <p:childTnLst>
                                        <p:set>
                                          <p:cBhvr>
                                            <p:cTn id="59" dur="1" fill="hold">
                                              <p:stCondLst>
                                                <p:cond delay="0"/>
                                              </p:stCondLst>
                                            </p:cTn>
                                            <p:tgtEl>
                                              <p:spTgt spid="35"/>
                                            </p:tgtEl>
                                            <p:attrNameLst>
                                              <p:attrName>style.visibility</p:attrName>
                                            </p:attrNameLst>
                                          </p:cBhvr>
                                          <p:to>
                                            <p:strVal val="visible"/>
                                          </p:to>
                                        </p:set>
                                        <p:anim calcmode="lin" valueType="num">
                                          <p:cBhvr>
                                            <p:cTn id="60" dur="500" fill="hold"/>
                                            <p:tgtEl>
                                              <p:spTgt spid="35"/>
                                            </p:tgtEl>
                                            <p:attrNameLst>
                                              <p:attrName>ppt_w</p:attrName>
                                            </p:attrNameLst>
                                          </p:cBhvr>
                                          <p:tavLst>
                                            <p:tav tm="0">
                                              <p:val>
                                                <p:fltVal val="0"/>
                                              </p:val>
                                            </p:tav>
                                            <p:tav tm="100000">
                                              <p:val>
                                                <p:strVal val="#ppt_w"/>
                                              </p:val>
                                            </p:tav>
                                          </p:tavLst>
                                        </p:anim>
                                        <p:anim calcmode="lin" valueType="num">
                                          <p:cBhvr>
                                            <p:cTn id="61" dur="500" fill="hold"/>
                                            <p:tgtEl>
                                              <p:spTgt spid="35"/>
                                            </p:tgtEl>
                                            <p:attrNameLst>
                                              <p:attrName>ppt_h</p:attrName>
                                            </p:attrNameLst>
                                          </p:cBhvr>
                                          <p:tavLst>
                                            <p:tav tm="0">
                                              <p:val>
                                                <p:fltVal val="0"/>
                                              </p:val>
                                            </p:tav>
                                            <p:tav tm="100000">
                                              <p:val>
                                                <p:strVal val="#ppt_h"/>
                                              </p:val>
                                            </p:tav>
                                          </p:tavLst>
                                        </p:anim>
                                        <p:animEffect transition="in" filter="fade">
                                          <p:cBhvr>
                                            <p:cTn id="62" dur="500"/>
                                            <p:tgtEl>
                                              <p:spTgt spid="35"/>
                                            </p:tgtEl>
                                          </p:cBhvr>
                                        </p:animEffect>
                                      </p:childTnLst>
                                    </p:cTn>
                                  </p:par>
                                  <p:par>
                                    <p:cTn id="63" presetID="22" presetClass="entr" presetSubtype="4" fill="hold" grpId="0" nodeType="withEffect">
                                      <p:stCondLst>
                                        <p:cond delay="0"/>
                                      </p:stCondLst>
                                      <p:iterate type="lt">
                                        <p:tmPct val="10000"/>
                                      </p:iterate>
                                      <p:childTnLst>
                                        <p:set>
                                          <p:cBhvr>
                                            <p:cTn id="64" dur="1" fill="hold">
                                              <p:stCondLst>
                                                <p:cond delay="0"/>
                                              </p:stCondLst>
                                            </p:cTn>
                                            <p:tgtEl>
                                              <p:spTgt spid="3"/>
                                            </p:tgtEl>
                                            <p:attrNameLst>
                                              <p:attrName>style.visibility</p:attrName>
                                            </p:attrNameLst>
                                          </p:cBhvr>
                                          <p:to>
                                            <p:strVal val="visible"/>
                                          </p:to>
                                        </p:set>
                                        <p:animEffect transition="in" filter="wipe(down)">
                                          <p:cBhvr>
                                            <p:cTn id="6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3" grpId="0" animBg="1"/>
          <p:bldP spid="24" grpId="0" animBg="1"/>
          <p:bldP spid="34" grpId="0" animBg="1"/>
          <p:bldP spid="35"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825341" y="545624"/>
            <a:ext cx="4046696" cy="464344"/>
          </a:xfrm>
          <a:prstGeom prst="rect">
            <a:avLst/>
          </a:prstGeom>
          <a:solidFill>
            <a:srgbClr val="C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cs typeface="汉仪文黑-45简" panose="00020600040101010101" charset="-122"/>
            </a:endParaRPr>
          </a:p>
        </p:txBody>
      </p:sp>
      <p:sp>
        <p:nvSpPr>
          <p:cNvPr id="3" name="文本框 2"/>
          <p:cNvSpPr txBox="1"/>
          <p:nvPr/>
        </p:nvSpPr>
        <p:spPr>
          <a:xfrm>
            <a:off x="1205389" y="605155"/>
            <a:ext cx="3326606" cy="368300"/>
          </a:xfrm>
          <a:prstGeom prst="rect">
            <a:avLst/>
          </a:prstGeom>
          <a:noFill/>
        </p:spPr>
        <p:txBody>
          <a:bodyPr wrap="square" rtlCol="0">
            <a:spAutoFit/>
          </a:bodyPr>
          <a:p>
            <a:pPr algn="dist">
              <a:lnSpc>
                <a:spcPct val="100000"/>
              </a:lnSpc>
            </a:pPr>
            <a:r>
              <a:rPr lang="zh-CN" altLang="en-US" sz="1800">
                <a:ln/>
                <a:solidFill>
                  <a:srgbClr val="E8EAE9"/>
                </a:solidFill>
                <a:effectLst>
                  <a:outerShdw blurRad="38100" dist="19050" dir="2700000" algn="tl" rotWithShape="0">
                    <a:schemeClr val="dk1">
                      <a:alpha val="40000"/>
                    </a:schemeClr>
                  </a:outerShdw>
                </a:effectLst>
                <a:uFillTx/>
                <a:latin typeface="方正大黑简体" panose="02010601030101010101" charset="-122"/>
                <a:ea typeface="方正大黑简体" panose="02010601030101010101" charset="-122"/>
                <a:cs typeface="汉仪文黑-45简" panose="00020600040101010101" charset="-122"/>
              </a:rPr>
              <a:t>什么是社区居家养老服务</a:t>
            </a:r>
            <a:endParaRPr lang="zh-CN" altLang="en-US" sz="1800">
              <a:ln/>
              <a:solidFill>
                <a:srgbClr val="E8EAE9"/>
              </a:solidFill>
              <a:effectLst>
                <a:outerShdw blurRad="38100" dist="19050" dir="2700000" algn="tl" rotWithShape="0">
                  <a:schemeClr val="dk1">
                    <a:alpha val="40000"/>
                  </a:schemeClr>
                </a:outerShdw>
              </a:effectLst>
              <a:uFillTx/>
              <a:latin typeface="方正大黑简体" panose="02010601030101010101" charset="-122"/>
              <a:ea typeface="方正大黑简体" panose="02010601030101010101" charset="-122"/>
              <a:cs typeface="汉仪文黑-45简" panose="00020600040101010101" charset="-122"/>
            </a:endParaRPr>
          </a:p>
        </p:txBody>
      </p:sp>
      <p:sp>
        <p:nvSpPr>
          <p:cNvPr id="9" name="文本框 8"/>
          <p:cNvSpPr txBox="1"/>
          <p:nvPr/>
        </p:nvSpPr>
        <p:spPr>
          <a:xfrm>
            <a:off x="774065" y="1318895"/>
            <a:ext cx="7865745" cy="4130675"/>
          </a:xfrm>
          <a:prstGeom prst="rect">
            <a:avLst/>
          </a:prstGeom>
          <a:noFill/>
        </p:spPr>
        <p:txBody>
          <a:bodyPr wrap="square" rtlCol="0">
            <a:spAutoFit/>
          </a:bodyPr>
          <a:p>
            <a:pPr fontAlgn="auto">
              <a:lnSpc>
                <a:spcPts val="4500"/>
              </a:lnSpc>
              <a:spcBef>
                <a:spcPts val="0"/>
              </a:spcBef>
              <a:spcAft>
                <a:spcPts val="0"/>
              </a:spcAft>
            </a:pPr>
            <a:r>
              <a:rPr lang="en-US" sz="1200">
                <a:latin typeface="汉仪文黑-45简" panose="00020600040101010101" charset="-122"/>
                <a:ea typeface="汉仪文黑-45简" panose="00020600040101010101" charset="-122"/>
                <a:cs typeface="汉仪文黑-45简" panose="00020600040101010101" charset="-122"/>
              </a:rPr>
              <a:t>        </a:t>
            </a:r>
            <a:r>
              <a:rPr sz="2500">
                <a:latin typeface="方正隶书简体" panose="02010601030101010101" charset="-122"/>
                <a:ea typeface="方正隶书简体" panose="02010601030101010101" charset="-122"/>
                <a:cs typeface="方正隶书简体" panose="02010601030101010101" charset="-122"/>
              </a:rPr>
              <a:t>是指以家庭为基础，以城乡社区为依托，由政府基本公共服务，企业事业单位和社会组织专业化服务，基层群众性自治组织、志愿者等公益服务共同组成的，为老年人提供的养老服务。</a:t>
            </a:r>
            <a:endParaRPr sz="2500">
              <a:latin typeface="方正隶书简体" panose="02010601030101010101" charset="-122"/>
              <a:ea typeface="方正隶书简体" panose="02010601030101010101" charset="-122"/>
              <a:cs typeface="方正隶书简体" panose="02010601030101010101" charset="-122"/>
            </a:endParaRPr>
          </a:p>
          <a:p>
            <a:pPr fontAlgn="auto">
              <a:lnSpc>
                <a:spcPts val="4500"/>
              </a:lnSpc>
              <a:spcBef>
                <a:spcPts val="0"/>
              </a:spcBef>
              <a:spcAft>
                <a:spcPts val="0"/>
              </a:spcAft>
            </a:pPr>
            <a:r>
              <a:rPr sz="2500">
                <a:latin typeface="方正隶书简体" panose="02010601030101010101" charset="-122"/>
                <a:ea typeface="方正隶书简体" panose="02010601030101010101" charset="-122"/>
                <a:cs typeface="方正隶书简体" panose="02010601030101010101" charset="-122"/>
              </a:rPr>
              <a:t>        </a:t>
            </a:r>
            <a:r>
              <a:rPr lang="zh-CN" sz="2500">
                <a:latin typeface="方正隶书简体" panose="02010601030101010101" charset="-122"/>
                <a:ea typeface="方正隶书简体" panose="02010601030101010101" charset="-122"/>
                <a:cs typeface="方正隶书简体" panose="02010601030101010101" charset="-122"/>
              </a:rPr>
              <a:t>社区居家养老服务应当遵循政府主导、依托社区、家庭尽责、社会参与、基本保障的原则。</a:t>
            </a:r>
            <a:endParaRPr sz="2500">
              <a:latin typeface="方正隶书简体" panose="02010601030101010101" charset="-122"/>
              <a:ea typeface="方正隶书简体" panose="02010601030101010101" charset="-122"/>
              <a:cs typeface="方正隶书简体" panose="02010601030101010101" charset="-122"/>
            </a:endParaRPr>
          </a:p>
          <a:p>
            <a:pPr fontAlgn="auto">
              <a:lnSpc>
                <a:spcPts val="4500"/>
              </a:lnSpc>
              <a:spcBef>
                <a:spcPts val="0"/>
              </a:spcBef>
              <a:spcAft>
                <a:spcPts val="0"/>
              </a:spcAft>
            </a:pPr>
            <a:endParaRPr sz="2500">
              <a:latin typeface="方正隶书简体" panose="02010601030101010101" charset="-122"/>
              <a:ea typeface="方正隶书简体" panose="02010601030101010101" charset="-122"/>
              <a:cs typeface="方正隶书简体" panose="02010601030101010101"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圆角矩形 10"/>
          <p:cNvSpPr/>
          <p:nvPr/>
        </p:nvSpPr>
        <p:spPr>
          <a:xfrm rot="16200000">
            <a:off x="-588010" y="1877060"/>
            <a:ext cx="3919220" cy="1933575"/>
          </a:xfrm>
          <a:prstGeom prst="roundRect">
            <a:avLst>
              <a:gd name="adj" fmla="val 50000"/>
            </a:avLst>
          </a:prstGeom>
          <a:solidFill>
            <a:srgbClr val="BE0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文本框 14"/>
          <p:cNvSpPr txBox="1"/>
          <p:nvPr/>
        </p:nvSpPr>
        <p:spPr>
          <a:xfrm>
            <a:off x="538480" y="1149985"/>
            <a:ext cx="1742440" cy="3476625"/>
          </a:xfrm>
          <a:prstGeom prst="rect">
            <a:avLst/>
          </a:prstGeom>
          <a:noFill/>
        </p:spPr>
        <p:txBody>
          <a:bodyPr wrap="square" rtlCol="0" anchor="t">
            <a:spAutoFit/>
          </a:bodyPr>
          <a:p>
            <a:pPr eaLnBrk="1" fontAlgn="auto" latinLnBrk="0" hangingPunct="1">
              <a:lnSpc>
                <a:spcPts val="2200"/>
              </a:lnSpc>
              <a:spcBef>
                <a:spcPts val="0"/>
              </a:spcBef>
              <a:spcAft>
                <a:spcPts val="0"/>
              </a:spcAft>
            </a:pPr>
            <a:r>
              <a:rPr sz="1500">
                <a:solidFill>
                  <a:schemeClr val="bg1"/>
                </a:solidFill>
                <a:uFillTx/>
                <a:latin typeface="方正隶书简体" panose="02010601030101010101" charset="-122"/>
                <a:ea typeface="方正隶书简体" panose="02010601030101010101" charset="-122"/>
                <a:cs typeface="汉仪文黑-45简" panose="00020600040101010101" charset="-122"/>
                <a:sym typeface="+mn-ea"/>
              </a:rPr>
              <a:t>县级以上人民政府应当将社区居家养老服务工作纳入国民经济和社会发展规划，建立社区居家养老服务经费保障机制，推进社区居家养老服务信息化建设，研究解决社区居家养老服务工作中遇到的重大问题。</a:t>
            </a:r>
            <a:endParaRPr lang="zh-CN" altLang="en-US" sz="1500">
              <a:solidFill>
                <a:schemeClr val="bg1"/>
              </a:solidFill>
              <a:uFillTx/>
              <a:latin typeface="方正隶书简体" panose="02010601030101010101" charset="-122"/>
              <a:ea typeface="方正隶书简体" panose="02010601030101010101" charset="-122"/>
              <a:cs typeface="汉仪文黑-45简" panose="00020600040101010101" charset="-122"/>
              <a:sym typeface="+mn-ea"/>
            </a:endParaRPr>
          </a:p>
        </p:txBody>
      </p:sp>
      <p:sp>
        <p:nvSpPr>
          <p:cNvPr id="4" name="矩形 3"/>
          <p:cNvSpPr/>
          <p:nvPr/>
        </p:nvSpPr>
        <p:spPr>
          <a:xfrm>
            <a:off x="538480" y="330200"/>
            <a:ext cx="2331720" cy="464185"/>
          </a:xfrm>
          <a:prstGeom prst="rect">
            <a:avLst/>
          </a:prstGeom>
          <a:solidFill>
            <a:srgbClr val="C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cs typeface="汉仪文黑-45简" panose="00020600040101010101" charset="-122"/>
            </a:endParaRPr>
          </a:p>
        </p:txBody>
      </p:sp>
      <p:sp>
        <p:nvSpPr>
          <p:cNvPr id="3" name="文本框 2"/>
          <p:cNvSpPr txBox="1"/>
          <p:nvPr/>
        </p:nvSpPr>
        <p:spPr>
          <a:xfrm>
            <a:off x="825500" y="382905"/>
            <a:ext cx="1810385" cy="368300"/>
          </a:xfrm>
          <a:prstGeom prst="rect">
            <a:avLst/>
          </a:prstGeom>
          <a:noFill/>
        </p:spPr>
        <p:txBody>
          <a:bodyPr wrap="square" rtlCol="0">
            <a:spAutoFit/>
          </a:bodyPr>
          <a:p>
            <a:pPr algn="dist">
              <a:lnSpc>
                <a:spcPct val="100000"/>
              </a:lnSpc>
            </a:pPr>
            <a:r>
              <a:rPr lang="zh-CN" altLang="en-US" sz="1800">
                <a:solidFill>
                  <a:srgbClr val="E8EAE9"/>
                </a:solidFill>
                <a:effectLst>
                  <a:outerShdw blurRad="38100" dist="19050" dir="2700000" algn="tl" rotWithShape="0">
                    <a:schemeClr val="dk1">
                      <a:alpha val="40000"/>
                    </a:schemeClr>
                  </a:outerShdw>
                </a:effectLst>
                <a:uFillTx/>
                <a:latin typeface="方正大黑简体" panose="02010601030101010101" charset="-122"/>
                <a:ea typeface="方正大黑简体" panose="02010601030101010101" charset="-122"/>
                <a:cs typeface="汉仪文黑-45简" panose="00020600040101010101" charset="-122"/>
              </a:rPr>
              <a:t>服务措施</a:t>
            </a:r>
            <a:endParaRPr lang="zh-CN" altLang="en-US" sz="1800">
              <a:solidFill>
                <a:srgbClr val="E8EAE9"/>
              </a:solidFill>
              <a:effectLst>
                <a:outerShdw blurRad="38100" dist="19050" dir="2700000" algn="tl" rotWithShape="0">
                  <a:schemeClr val="dk1">
                    <a:alpha val="40000"/>
                  </a:schemeClr>
                </a:outerShdw>
              </a:effectLst>
              <a:uFillTx/>
              <a:latin typeface="方正大黑简体" panose="02010601030101010101" charset="-122"/>
              <a:ea typeface="方正大黑简体" panose="02010601030101010101" charset="-122"/>
              <a:cs typeface="汉仪文黑-45简" panose="00020600040101010101" charset="-122"/>
            </a:endParaRPr>
          </a:p>
        </p:txBody>
      </p:sp>
      <p:sp>
        <p:nvSpPr>
          <p:cNvPr id="12" name="圆角矩形 11"/>
          <p:cNvSpPr/>
          <p:nvPr/>
        </p:nvSpPr>
        <p:spPr>
          <a:xfrm rot="16200000">
            <a:off x="2572385" y="1908810"/>
            <a:ext cx="3919220" cy="1933575"/>
          </a:xfrm>
          <a:prstGeom prst="roundRect">
            <a:avLst>
              <a:gd name="adj" fmla="val 50000"/>
            </a:avLst>
          </a:prstGeom>
          <a:solidFill>
            <a:srgbClr val="BE0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圆角矩形 12"/>
          <p:cNvSpPr/>
          <p:nvPr/>
        </p:nvSpPr>
        <p:spPr>
          <a:xfrm rot="16200000">
            <a:off x="5455920" y="2004695"/>
            <a:ext cx="3919220" cy="1933575"/>
          </a:xfrm>
          <a:prstGeom prst="roundRect">
            <a:avLst>
              <a:gd name="adj" fmla="val 50000"/>
            </a:avLst>
          </a:prstGeom>
          <a:solidFill>
            <a:srgbClr val="BE0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文本框 9"/>
          <p:cNvSpPr txBox="1"/>
          <p:nvPr/>
        </p:nvSpPr>
        <p:spPr>
          <a:xfrm>
            <a:off x="3722370" y="1149985"/>
            <a:ext cx="1709420" cy="3759200"/>
          </a:xfrm>
          <a:prstGeom prst="rect">
            <a:avLst/>
          </a:prstGeom>
          <a:noFill/>
        </p:spPr>
        <p:txBody>
          <a:bodyPr wrap="square" rtlCol="0" anchor="t">
            <a:spAutoFit/>
          </a:bodyPr>
          <a:p>
            <a:pPr eaLnBrk="1" fontAlgn="auto" latinLnBrk="0" hangingPunct="1">
              <a:lnSpc>
                <a:spcPts val="2200"/>
              </a:lnSpc>
              <a:spcBef>
                <a:spcPts val="0"/>
              </a:spcBef>
              <a:spcAft>
                <a:spcPts val="0"/>
              </a:spcAft>
            </a:pPr>
            <a:r>
              <a:rPr sz="1500">
                <a:solidFill>
                  <a:srgbClr val="E8EAE9"/>
                </a:solidFill>
                <a:uFillTx/>
                <a:latin typeface="方正隶书简体" panose="02010601030101010101" charset="-122"/>
                <a:ea typeface="方正隶书简体" panose="02010601030101010101" charset="-122"/>
                <a:cs typeface="汉仪文黑-45简" panose="00020600040101010101" charset="-122"/>
                <a:sym typeface="+mn-ea"/>
              </a:rPr>
              <a:t>村民委员会、居民委员会应当协助乡（镇）人民政府、街道办事处对辖区内老年人的健康状况、家庭情况和服务需求等进行调查，协助做好社区居家养老服务的相关工作，组织开展互助养老、志愿服务等活动。</a:t>
            </a:r>
            <a:endParaRPr lang="zh-CN" altLang="en-US" sz="1500">
              <a:latin typeface="方正隶书简体" panose="02010601030101010101" charset="-122"/>
              <a:ea typeface="方正隶书简体" panose="02010601030101010101" charset="-122"/>
              <a:cs typeface="汉仪文黑-45简" panose="00020600040101010101" charset="-122"/>
            </a:endParaRPr>
          </a:p>
          <a:p>
            <a:pPr eaLnBrk="1" fontAlgn="auto" latinLnBrk="0" hangingPunct="1">
              <a:lnSpc>
                <a:spcPts val="2200"/>
              </a:lnSpc>
              <a:spcBef>
                <a:spcPts val="0"/>
              </a:spcBef>
              <a:spcAft>
                <a:spcPts val="0"/>
              </a:spcAft>
            </a:pPr>
            <a:endParaRPr lang="zh-CN" altLang="en-US" sz="1500">
              <a:solidFill>
                <a:schemeClr val="bg1"/>
              </a:solidFill>
              <a:uFillTx/>
              <a:latin typeface="方正隶书简体" panose="02010601030101010101" charset="-122"/>
              <a:ea typeface="方正隶书简体" panose="02010601030101010101" charset="-122"/>
              <a:cs typeface="汉仪文黑-45简" panose="00020600040101010101" charset="-122"/>
              <a:sym typeface="+mn-ea"/>
            </a:endParaRPr>
          </a:p>
        </p:txBody>
      </p:sp>
      <p:sp>
        <p:nvSpPr>
          <p:cNvPr id="7" name="文本框 6"/>
          <p:cNvSpPr txBox="1"/>
          <p:nvPr/>
        </p:nvSpPr>
        <p:spPr>
          <a:xfrm>
            <a:off x="6560820" y="1347470"/>
            <a:ext cx="1710055" cy="3515360"/>
          </a:xfrm>
          <a:prstGeom prst="rect">
            <a:avLst/>
          </a:prstGeom>
          <a:noFill/>
        </p:spPr>
        <p:txBody>
          <a:bodyPr wrap="square" rtlCol="0" anchor="t">
            <a:spAutoFit/>
          </a:bodyPr>
          <a:p>
            <a:pPr eaLnBrk="1" fontAlgn="auto" latinLnBrk="0" hangingPunct="1">
              <a:lnSpc>
                <a:spcPts val="2200"/>
              </a:lnSpc>
              <a:spcBef>
                <a:spcPts val="0"/>
              </a:spcBef>
              <a:spcAft>
                <a:spcPts val="0"/>
              </a:spcAft>
            </a:pPr>
            <a:r>
              <a:rPr sz="1500">
                <a:solidFill>
                  <a:schemeClr val="bg1"/>
                </a:solidFill>
                <a:uFillTx/>
                <a:latin typeface="方正隶书简体" panose="02010601030101010101" charset="-122"/>
                <a:ea typeface="方正隶书简体" panose="02010601030101010101" charset="-122"/>
                <a:cs typeface="汉仪文黑-45简" panose="00020600040101010101" charset="-122"/>
                <a:sym typeface="+mn-ea"/>
              </a:rPr>
              <a:t>乡（镇）人民政府、街道办事处应当做好本辖区内社区居家养老服务工作，协助建设社区居家养老服务设施，组织和指导企业事业单位、社会组织和个人参与社区居家养老服务，并做好监督管理工作。</a:t>
            </a:r>
            <a:endParaRPr lang="zh-CN" altLang="en-US" sz="1500">
              <a:solidFill>
                <a:schemeClr val="bg1"/>
              </a:solidFill>
              <a:uFillTx/>
              <a:latin typeface="方正隶书简体" panose="02010601030101010101" charset="-122"/>
              <a:ea typeface="方正隶书简体" panose="02010601030101010101" charset="-122"/>
              <a:cs typeface="汉仪文黑-45简" panose="00020600040101010101" charset="-122"/>
            </a:endParaRPr>
          </a:p>
          <a:p>
            <a:pPr fontAlgn="auto">
              <a:lnSpc>
                <a:spcPts val="2500"/>
              </a:lnSpc>
              <a:spcBef>
                <a:spcPts val="0"/>
              </a:spcBef>
              <a:spcAft>
                <a:spcPts val="0"/>
              </a:spcAft>
            </a:pPr>
            <a:endParaRPr lang="zh-CN" altLang="en-US" sz="1500">
              <a:solidFill>
                <a:schemeClr val="bg1"/>
              </a:solidFill>
              <a:uFillTx/>
              <a:latin typeface="方正隶书简体" panose="02010601030101010101" charset="-122"/>
              <a:ea typeface="方正隶书简体" panose="02010601030101010101" charset="-122"/>
              <a:cs typeface="汉仪文黑-45简" panose="0002060004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2" name="文本框 71"/>
          <p:cNvSpPr txBox="1"/>
          <p:nvPr/>
        </p:nvSpPr>
        <p:spPr>
          <a:xfrm>
            <a:off x="444500" y="920750"/>
            <a:ext cx="8263255" cy="4323080"/>
          </a:xfrm>
          <a:prstGeom prst="rect">
            <a:avLst/>
          </a:prstGeom>
          <a:noFill/>
        </p:spPr>
        <p:txBody>
          <a:bodyPr wrap="square" rtlCol="0">
            <a:spAutoFit/>
          </a:bodyPr>
          <a:p>
            <a:pPr indent="493395" algn="just" fontAlgn="auto">
              <a:lnSpc>
                <a:spcPts val="3000"/>
              </a:lnSpc>
              <a:spcBef>
                <a:spcPts val="0"/>
              </a:spcBef>
              <a:spcAft>
                <a:spcPts val="0"/>
              </a:spcAft>
            </a:pPr>
            <a:r>
              <a:rPr sz="1875">
                <a:latin typeface="方正隶书简体" panose="02010601030101010101" charset="-122"/>
                <a:ea typeface="方正隶书简体" panose="02010601030101010101" charset="-122"/>
                <a:cs typeface="汉仪文黑-45简" panose="00020600040101010101" charset="-122"/>
              </a:rPr>
              <a:t>县（市、区）人民政府应当统筹建设农村社区居家养老服务设施，同步规划建设易地搬迁集中安置区养老服务设施。</a:t>
            </a:r>
            <a:endParaRPr sz="1875">
              <a:latin typeface="方正隶书简体" panose="02010601030101010101" charset="-122"/>
              <a:ea typeface="方正隶书简体" panose="02010601030101010101" charset="-122"/>
              <a:cs typeface="汉仪文黑-45简" panose="00020600040101010101" charset="-122"/>
            </a:endParaRPr>
          </a:p>
          <a:p>
            <a:pPr indent="493395" algn="just" fontAlgn="auto">
              <a:lnSpc>
                <a:spcPts val="3000"/>
              </a:lnSpc>
              <a:spcBef>
                <a:spcPts val="0"/>
              </a:spcBef>
              <a:spcAft>
                <a:spcPts val="0"/>
              </a:spcAft>
            </a:pPr>
            <a:r>
              <a:rPr sz="1875">
                <a:latin typeface="方正隶书简体" panose="02010601030101010101" charset="-122"/>
                <a:ea typeface="方正隶书简体" panose="02010601030101010101" charset="-122"/>
                <a:cs typeface="汉仪文黑-45简" panose="00020600040101010101" charset="-122"/>
              </a:rPr>
              <a:t>人民政府可以通过改建、扩建、置换等方式，将农村闲置的办公用房、校舍等，用于建设社区居家养老服务设施。</a:t>
            </a:r>
            <a:endParaRPr sz="1875">
              <a:latin typeface="方正隶书简体" panose="02010601030101010101" charset="-122"/>
              <a:ea typeface="方正隶书简体" panose="02010601030101010101" charset="-122"/>
              <a:cs typeface="汉仪文黑-45简" panose="00020600040101010101" charset="-122"/>
            </a:endParaRPr>
          </a:p>
          <a:p>
            <a:pPr indent="493395" algn="just" fontAlgn="auto">
              <a:lnSpc>
                <a:spcPts val="3000"/>
              </a:lnSpc>
              <a:spcBef>
                <a:spcPts val="0"/>
              </a:spcBef>
              <a:spcAft>
                <a:spcPts val="0"/>
              </a:spcAft>
            </a:pPr>
            <a:r>
              <a:rPr sz="1875">
                <a:latin typeface="方正隶书简体" panose="02010601030101010101" charset="-122"/>
                <a:ea typeface="方正隶书简体" panose="02010601030101010101" charset="-122"/>
                <a:cs typeface="汉仪文黑-45简" panose="00020600040101010101" charset="-122"/>
              </a:rPr>
              <a:t>新建、改建和扩建住宅区应当符合国家无障碍设施工程建设标准。</a:t>
            </a:r>
            <a:endParaRPr sz="1875">
              <a:latin typeface="方正隶书简体" panose="02010601030101010101" charset="-122"/>
              <a:ea typeface="方正隶书简体" panose="02010601030101010101" charset="-122"/>
              <a:cs typeface="汉仪文黑-45简" panose="00020600040101010101" charset="-122"/>
            </a:endParaRPr>
          </a:p>
          <a:p>
            <a:pPr indent="493395" algn="just" fontAlgn="auto">
              <a:lnSpc>
                <a:spcPts val="3000"/>
              </a:lnSpc>
              <a:spcBef>
                <a:spcPts val="0"/>
              </a:spcBef>
              <a:spcAft>
                <a:spcPts val="0"/>
              </a:spcAft>
            </a:pPr>
            <a:r>
              <a:rPr sz="1875">
                <a:latin typeface="方正隶书简体" panose="02010601030101010101" charset="-122"/>
                <a:ea typeface="方正隶书简体" panose="02010601030101010101" charset="-122"/>
                <a:cs typeface="汉仪文黑-45简" panose="00020600040101010101" charset="-122"/>
              </a:rPr>
              <a:t>县级以上人民政府应当在城市更新、城镇老旧小区改造、农村危房改造、农村人居环境整治提升中，统筹推进无障碍环境建设和适老化改造。</a:t>
            </a:r>
            <a:endParaRPr sz="1875">
              <a:latin typeface="方正隶书简体" panose="02010601030101010101" charset="-122"/>
              <a:ea typeface="方正隶书简体" panose="02010601030101010101" charset="-122"/>
              <a:cs typeface="汉仪文黑-45简" panose="00020600040101010101" charset="-122"/>
            </a:endParaRPr>
          </a:p>
          <a:p>
            <a:pPr indent="493395" algn="just" fontAlgn="auto">
              <a:lnSpc>
                <a:spcPts val="3000"/>
              </a:lnSpc>
              <a:spcBef>
                <a:spcPts val="0"/>
              </a:spcBef>
              <a:spcAft>
                <a:spcPts val="0"/>
              </a:spcAft>
            </a:pPr>
            <a:r>
              <a:rPr sz="1875">
                <a:latin typeface="方正隶书简体" panose="02010601030101010101" charset="-122"/>
                <a:ea typeface="方正隶书简体" panose="02010601030101010101" charset="-122"/>
                <a:cs typeface="汉仪文黑-45简" panose="00020600040101010101" charset="-122"/>
              </a:rPr>
              <a:t>任何单位和个人不得擅自改变社区居家养老服务设施用地以及设施的用途；不得侵占、损坏或者擅自拆除社区居家养老服务设施。</a:t>
            </a:r>
            <a:endParaRPr sz="1875">
              <a:latin typeface="方正隶书简体" panose="02010601030101010101" charset="-122"/>
              <a:ea typeface="方正隶书简体" panose="02010601030101010101" charset="-122"/>
              <a:cs typeface="汉仪文黑-45简" panose="00020600040101010101" charset="-122"/>
            </a:endParaRPr>
          </a:p>
          <a:p>
            <a:pPr indent="493395" algn="just" fontAlgn="auto">
              <a:lnSpc>
                <a:spcPts val="3000"/>
              </a:lnSpc>
              <a:spcBef>
                <a:spcPts val="0"/>
              </a:spcBef>
              <a:spcAft>
                <a:spcPts val="0"/>
              </a:spcAft>
            </a:pPr>
            <a:r>
              <a:rPr sz="1875">
                <a:latin typeface="方正隶书简体" panose="02010601030101010101" charset="-122"/>
                <a:ea typeface="方正隶书简体" panose="02010601030101010101" charset="-122"/>
                <a:cs typeface="汉仪文黑-45简" panose="00020600040101010101" charset="-122"/>
              </a:rPr>
              <a:t>经法定程序拆除或者改变用途的，应当不低于原有标准就近补建或者置换。建设周期超过六个月的，应当安排过渡用房。</a:t>
            </a:r>
            <a:endParaRPr sz="1875">
              <a:latin typeface="方正隶书简体" panose="02010601030101010101" charset="-122"/>
              <a:ea typeface="方正隶书简体" panose="02010601030101010101" charset="-122"/>
              <a:cs typeface="汉仪文黑-45简" panose="00020600040101010101" charset="-122"/>
            </a:endParaRPr>
          </a:p>
        </p:txBody>
      </p:sp>
      <p:sp>
        <p:nvSpPr>
          <p:cNvPr id="9" name="矩形 8"/>
          <p:cNvSpPr/>
          <p:nvPr/>
        </p:nvSpPr>
        <p:spPr>
          <a:xfrm>
            <a:off x="1670685" y="286703"/>
            <a:ext cx="5286375" cy="464344"/>
          </a:xfrm>
          <a:prstGeom prst="rect">
            <a:avLst/>
          </a:prstGeom>
          <a:solidFill>
            <a:srgbClr val="C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cs typeface="汉仪文黑-45简" panose="00020600040101010101" charset="-122"/>
            </a:endParaRPr>
          </a:p>
        </p:txBody>
      </p:sp>
      <p:sp>
        <p:nvSpPr>
          <p:cNvPr id="10" name="文本框 9"/>
          <p:cNvSpPr txBox="1"/>
          <p:nvPr/>
        </p:nvSpPr>
        <p:spPr>
          <a:xfrm>
            <a:off x="3366135" y="346234"/>
            <a:ext cx="2067878" cy="368300"/>
          </a:xfrm>
          <a:prstGeom prst="rect">
            <a:avLst/>
          </a:prstGeom>
          <a:noFill/>
        </p:spPr>
        <p:txBody>
          <a:bodyPr wrap="square" rtlCol="0">
            <a:spAutoFit/>
          </a:bodyPr>
          <a:p>
            <a:pPr algn="dist">
              <a:lnSpc>
                <a:spcPct val="100000"/>
              </a:lnSpc>
            </a:pPr>
            <a:r>
              <a:rPr lang="zh-CN" altLang="en-US" sz="1800">
                <a:solidFill>
                  <a:schemeClr val="bg1"/>
                </a:solidFill>
                <a:uFillTx/>
                <a:latin typeface="方正大黑简体" panose="02010601030101010101" charset="-122"/>
                <a:ea typeface="方正大黑简体" panose="02010601030101010101" charset="-122"/>
                <a:cs typeface="汉仪文黑-45简" panose="00020600040101010101" charset="-122"/>
              </a:rPr>
              <a:t>服务设施</a:t>
            </a:r>
            <a:endParaRPr lang="zh-CN" altLang="en-US" sz="1800">
              <a:solidFill>
                <a:schemeClr val="bg1"/>
              </a:solidFill>
              <a:uFillTx/>
              <a:latin typeface="方正大黑简体" panose="02010601030101010101" charset="-122"/>
              <a:ea typeface="方正大黑简体" panose="02010601030101010101" charset="-122"/>
              <a:cs typeface="汉仪文黑-45简" panose="00020600040101010101"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8"/>
          <p:cNvSpPr/>
          <p:nvPr/>
        </p:nvSpPr>
        <p:spPr>
          <a:xfrm>
            <a:off x="1670685" y="286703"/>
            <a:ext cx="5286375" cy="464344"/>
          </a:xfrm>
          <a:prstGeom prst="rect">
            <a:avLst/>
          </a:prstGeom>
          <a:solidFill>
            <a:srgbClr val="C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cs typeface="汉仪文黑-45简" panose="00020600040101010101" charset="-122"/>
            </a:endParaRPr>
          </a:p>
        </p:txBody>
      </p:sp>
      <p:sp>
        <p:nvSpPr>
          <p:cNvPr id="10" name="文本框 9"/>
          <p:cNvSpPr txBox="1"/>
          <p:nvPr/>
        </p:nvSpPr>
        <p:spPr>
          <a:xfrm>
            <a:off x="3366135" y="346234"/>
            <a:ext cx="2067878" cy="368300"/>
          </a:xfrm>
          <a:prstGeom prst="rect">
            <a:avLst/>
          </a:prstGeom>
          <a:noFill/>
        </p:spPr>
        <p:txBody>
          <a:bodyPr wrap="square" rtlCol="0">
            <a:spAutoFit/>
          </a:bodyPr>
          <a:p>
            <a:pPr algn="dist">
              <a:lnSpc>
                <a:spcPct val="100000"/>
              </a:lnSpc>
            </a:pPr>
            <a:r>
              <a:rPr lang="zh-CN" altLang="en-US" sz="1800">
                <a:solidFill>
                  <a:schemeClr val="bg1"/>
                </a:solidFill>
                <a:uFillTx/>
                <a:latin typeface="方正大黑简体" panose="02010601030101010101" charset="-122"/>
                <a:ea typeface="方正大黑简体" panose="02010601030101010101" charset="-122"/>
                <a:cs typeface="汉仪文黑-45简" panose="00020600040101010101" charset="-122"/>
              </a:rPr>
              <a:t>服务供给</a:t>
            </a:r>
            <a:endParaRPr lang="zh-CN" altLang="en-US" sz="1800">
              <a:solidFill>
                <a:schemeClr val="bg1"/>
              </a:solidFill>
              <a:uFillTx/>
              <a:latin typeface="方正大黑简体" panose="02010601030101010101" charset="-122"/>
              <a:ea typeface="方正大黑简体" panose="02010601030101010101" charset="-122"/>
              <a:cs typeface="汉仪文黑-45简" panose="00020600040101010101" charset="-122"/>
            </a:endParaRPr>
          </a:p>
        </p:txBody>
      </p:sp>
      <p:sp>
        <p:nvSpPr>
          <p:cNvPr id="2" name="圆角矩形 1"/>
          <p:cNvSpPr/>
          <p:nvPr/>
        </p:nvSpPr>
        <p:spPr>
          <a:xfrm>
            <a:off x="340360" y="2180590"/>
            <a:ext cx="1920875" cy="2202815"/>
          </a:xfrm>
          <a:prstGeom prst="roundRect">
            <a:avLst>
              <a:gd name="adj" fmla="val 22564"/>
            </a:avLst>
          </a:prstGeom>
          <a:noFill/>
          <a:ln w="19050">
            <a:solidFill>
              <a:srgbClr val="BE0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文本框 14"/>
          <p:cNvSpPr txBox="1"/>
          <p:nvPr/>
        </p:nvSpPr>
        <p:spPr>
          <a:xfrm>
            <a:off x="429260" y="2419985"/>
            <a:ext cx="1742440" cy="1814830"/>
          </a:xfrm>
          <a:prstGeom prst="rect">
            <a:avLst/>
          </a:prstGeom>
          <a:noFill/>
        </p:spPr>
        <p:txBody>
          <a:bodyPr wrap="square" rtlCol="0" anchor="t">
            <a:spAutoFit/>
          </a:bodyPr>
          <a:p>
            <a:pPr eaLnBrk="1" latinLnBrk="0" hangingPunct="1">
              <a:lnSpc>
                <a:spcPct val="100000"/>
              </a:lnSpc>
              <a:spcBef>
                <a:spcPts val="0"/>
              </a:spcBef>
              <a:spcAft>
                <a:spcPts val="0"/>
              </a:spcAft>
            </a:pPr>
            <a:r>
              <a:rPr lang="zh-CN" altLang="en-US" sz="1600">
                <a:latin typeface="方正隶书简体" panose="02010601030101010101" charset="-122"/>
                <a:ea typeface="方正隶书简体" panose="02010601030101010101" charset="-122"/>
                <a:sym typeface="+mn-ea"/>
              </a:rPr>
              <a:t>提供社区用餐、日间照料、短期托养以及助餐、助浴、助行、助医、助洁、助购、助急等生活照料服务；</a:t>
            </a:r>
            <a:endParaRPr lang="zh-CN" altLang="en-US" sz="1600">
              <a:solidFill>
                <a:srgbClr val="000000"/>
              </a:solidFill>
              <a:uFillTx/>
              <a:latin typeface="方正隶书简体" panose="02010601030101010101" charset="-122"/>
              <a:ea typeface="方正隶书简体" panose="02010601030101010101" charset="-122"/>
              <a:cs typeface="汉仪文黑-45简" panose="00020600040101010101" charset="-122"/>
              <a:sym typeface="+mn-ea"/>
            </a:endParaRPr>
          </a:p>
        </p:txBody>
      </p:sp>
      <p:sp>
        <p:nvSpPr>
          <p:cNvPr id="3" name="圆角矩形 2"/>
          <p:cNvSpPr/>
          <p:nvPr/>
        </p:nvSpPr>
        <p:spPr>
          <a:xfrm>
            <a:off x="2551430" y="2232025"/>
            <a:ext cx="1920875" cy="2202815"/>
          </a:xfrm>
          <a:prstGeom prst="roundRect">
            <a:avLst>
              <a:gd name="adj" fmla="val 22564"/>
            </a:avLst>
          </a:prstGeom>
          <a:noFill/>
          <a:ln w="19050">
            <a:solidFill>
              <a:srgbClr val="BE0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2640330" y="2471420"/>
            <a:ext cx="1742440" cy="1370965"/>
          </a:xfrm>
          <a:prstGeom prst="rect">
            <a:avLst/>
          </a:prstGeom>
          <a:noFill/>
        </p:spPr>
        <p:txBody>
          <a:bodyPr wrap="square" rtlCol="0" anchor="t">
            <a:spAutoFit/>
          </a:bodyPr>
          <a:p>
            <a:pPr>
              <a:lnSpc>
                <a:spcPct val="130000"/>
              </a:lnSpc>
              <a:spcBef>
                <a:spcPts val="0"/>
              </a:spcBef>
              <a:spcAft>
                <a:spcPts val="0"/>
              </a:spcAft>
            </a:pPr>
            <a:r>
              <a:rPr lang="zh-CN" altLang="en-US" sz="1600">
                <a:latin typeface="方正隶书简体" panose="02010601030101010101" charset="-122"/>
                <a:ea typeface="方正隶书简体" panose="02010601030101010101" charset="-122"/>
                <a:sym typeface="+mn-ea"/>
              </a:rPr>
              <a:t>提供健康体检、保健指导、健康教育等健康护理服务；</a:t>
            </a:r>
            <a:endParaRPr lang="zh-CN" altLang="en-US" sz="1600">
              <a:solidFill>
                <a:srgbClr val="000000"/>
              </a:solidFill>
              <a:uFillTx/>
              <a:latin typeface="方正隶书简体" panose="02010601030101010101" charset="-122"/>
              <a:ea typeface="方正隶书简体" panose="02010601030101010101" charset="-122"/>
              <a:cs typeface="汉仪文黑-45简" panose="00020600040101010101" charset="-122"/>
              <a:sym typeface="+mn-ea"/>
            </a:endParaRPr>
          </a:p>
        </p:txBody>
      </p:sp>
      <p:sp>
        <p:nvSpPr>
          <p:cNvPr id="5" name="圆角矩形 4"/>
          <p:cNvSpPr/>
          <p:nvPr/>
        </p:nvSpPr>
        <p:spPr>
          <a:xfrm>
            <a:off x="4799330" y="2232025"/>
            <a:ext cx="1920875" cy="2202815"/>
          </a:xfrm>
          <a:prstGeom prst="roundRect">
            <a:avLst>
              <a:gd name="adj" fmla="val 22564"/>
            </a:avLst>
          </a:prstGeom>
          <a:noFill/>
          <a:ln w="19050">
            <a:solidFill>
              <a:srgbClr val="BE0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文本框 5"/>
          <p:cNvSpPr txBox="1"/>
          <p:nvPr/>
        </p:nvSpPr>
        <p:spPr>
          <a:xfrm>
            <a:off x="4888230" y="2471420"/>
            <a:ext cx="1742440" cy="1691005"/>
          </a:xfrm>
          <a:prstGeom prst="rect">
            <a:avLst/>
          </a:prstGeom>
          <a:noFill/>
        </p:spPr>
        <p:txBody>
          <a:bodyPr wrap="square" rtlCol="0" anchor="t">
            <a:spAutoFit/>
          </a:bodyPr>
          <a:p>
            <a:pPr>
              <a:lnSpc>
                <a:spcPct val="130000"/>
              </a:lnSpc>
              <a:spcBef>
                <a:spcPts val="0"/>
              </a:spcBef>
              <a:spcAft>
                <a:spcPts val="0"/>
              </a:spcAft>
            </a:pPr>
            <a:r>
              <a:rPr lang="zh-CN" altLang="en-US" sz="1600">
                <a:latin typeface="方正隶书简体" panose="02010601030101010101" charset="-122"/>
                <a:ea typeface="方正隶书简体" panose="02010601030101010101" charset="-122"/>
                <a:sym typeface="+mn-ea"/>
              </a:rPr>
              <a:t>提供关怀访视、生活陪伴、情绪疏导、心理咨询、临终关怀等精神慰藉服务；</a:t>
            </a:r>
            <a:endParaRPr lang="zh-CN" altLang="en-US" sz="1600">
              <a:solidFill>
                <a:srgbClr val="000000"/>
              </a:solidFill>
              <a:uFillTx/>
              <a:latin typeface="方正隶书简体" panose="02010601030101010101" charset="-122"/>
              <a:ea typeface="方正隶书简体" panose="02010601030101010101" charset="-122"/>
              <a:cs typeface="汉仪文黑-45简" panose="00020600040101010101" charset="-122"/>
              <a:sym typeface="+mn-ea"/>
            </a:endParaRPr>
          </a:p>
        </p:txBody>
      </p:sp>
      <p:sp>
        <p:nvSpPr>
          <p:cNvPr id="7" name="圆角矩形 6"/>
          <p:cNvSpPr/>
          <p:nvPr/>
        </p:nvSpPr>
        <p:spPr>
          <a:xfrm>
            <a:off x="7068820" y="2232025"/>
            <a:ext cx="1920875" cy="2202815"/>
          </a:xfrm>
          <a:prstGeom prst="roundRect">
            <a:avLst>
              <a:gd name="adj" fmla="val 22564"/>
            </a:avLst>
          </a:prstGeom>
          <a:noFill/>
          <a:ln w="19050">
            <a:solidFill>
              <a:srgbClr val="BE0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文本框 7"/>
          <p:cNvSpPr txBox="1"/>
          <p:nvPr/>
        </p:nvSpPr>
        <p:spPr>
          <a:xfrm>
            <a:off x="7157720" y="2471420"/>
            <a:ext cx="1742440" cy="1691005"/>
          </a:xfrm>
          <a:prstGeom prst="rect">
            <a:avLst/>
          </a:prstGeom>
          <a:noFill/>
        </p:spPr>
        <p:txBody>
          <a:bodyPr wrap="square" rtlCol="0" anchor="t">
            <a:spAutoFit/>
          </a:bodyPr>
          <a:p>
            <a:pPr>
              <a:lnSpc>
                <a:spcPct val="130000"/>
              </a:lnSpc>
              <a:spcBef>
                <a:spcPts val="0"/>
              </a:spcBef>
              <a:spcAft>
                <a:spcPts val="0"/>
              </a:spcAft>
            </a:pPr>
            <a:r>
              <a:rPr lang="zh-CN" altLang="en-US" sz="1600">
                <a:latin typeface="方正隶书简体" panose="02010601030101010101" charset="-122"/>
                <a:ea typeface="方正隶书简体" panose="02010601030101010101" charset="-122"/>
                <a:sym typeface="+mn-ea"/>
              </a:rPr>
              <a:t>提供安全指导、识骗防诈、紧急救援、文化娱乐、体育健身等其他服务。</a:t>
            </a:r>
            <a:endParaRPr lang="zh-CN" altLang="en-US" sz="1600">
              <a:solidFill>
                <a:srgbClr val="000000"/>
              </a:solidFill>
              <a:uFillTx/>
              <a:latin typeface="方正隶书简体" panose="02010601030101010101" charset="-122"/>
              <a:ea typeface="方正隶书简体" panose="02010601030101010101" charset="-122"/>
              <a:cs typeface="汉仪文黑-45简" panose="00020600040101010101" charset="-122"/>
              <a:sym typeface="+mn-ea"/>
            </a:endParaRPr>
          </a:p>
        </p:txBody>
      </p:sp>
      <p:sp>
        <p:nvSpPr>
          <p:cNvPr id="37" name="文本框 36"/>
          <p:cNvSpPr txBox="1"/>
          <p:nvPr/>
        </p:nvSpPr>
        <p:spPr>
          <a:xfrm>
            <a:off x="429260" y="1042035"/>
            <a:ext cx="8081010" cy="810260"/>
          </a:xfrm>
          <a:prstGeom prst="rect">
            <a:avLst/>
          </a:prstGeom>
          <a:noFill/>
        </p:spPr>
        <p:txBody>
          <a:bodyPr wrap="square" rtlCol="0">
            <a:spAutoFit/>
          </a:bodyPr>
          <a:p>
            <a:pPr>
              <a:lnSpc>
                <a:spcPct val="130000"/>
              </a:lnSpc>
              <a:spcBef>
                <a:spcPts val="0"/>
              </a:spcBef>
              <a:spcAft>
                <a:spcPts val="0"/>
              </a:spcAft>
            </a:pPr>
            <a:r>
              <a:rPr lang="en-US" altLang="zh-CN" sz="1800">
                <a:latin typeface="方正隶书简体" panose="02010601030101010101" charset="-122"/>
                <a:ea typeface="方正隶书简体" panose="02010601030101010101" charset="-122"/>
                <a:cs typeface="方正隶书简体" panose="02010601030101010101" charset="-122"/>
                <a:sym typeface="+mn-ea"/>
              </a:rPr>
              <a:t>    </a:t>
            </a:r>
            <a:r>
              <a:rPr lang="zh-CN" altLang="en-US" sz="1800">
                <a:latin typeface="方正隶书简体" panose="02010601030101010101" charset="-122"/>
                <a:ea typeface="方正隶书简体" panose="02010601030101010101" charset="-122"/>
                <a:cs typeface="方正隶书简体" panose="02010601030101010101" charset="-122"/>
                <a:sym typeface="+mn-ea"/>
              </a:rPr>
              <a:t>    社区居家养老服务机构应当依法经营、诚实守信、按照有关标准和规范为居家老年人提供以下服务</a:t>
            </a:r>
            <a:endParaRPr lang="zh-CN" altLang="en-US" sz="1800">
              <a:latin typeface="方正隶书简体" panose="02010601030101010101" charset="-122"/>
              <a:ea typeface="方正隶书简体" panose="02010601030101010101" charset="-122"/>
              <a:cs typeface="方正隶书简体" panose="0201060103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8"/>
          <p:cNvSpPr/>
          <p:nvPr/>
        </p:nvSpPr>
        <p:spPr>
          <a:xfrm>
            <a:off x="1670685" y="286703"/>
            <a:ext cx="5286375" cy="464344"/>
          </a:xfrm>
          <a:prstGeom prst="rect">
            <a:avLst/>
          </a:prstGeom>
          <a:solidFill>
            <a:srgbClr val="C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cs typeface="汉仪文黑-45简" panose="00020600040101010101" charset="-122"/>
            </a:endParaRPr>
          </a:p>
        </p:txBody>
      </p:sp>
      <p:sp>
        <p:nvSpPr>
          <p:cNvPr id="10" name="文本框 9"/>
          <p:cNvSpPr txBox="1"/>
          <p:nvPr/>
        </p:nvSpPr>
        <p:spPr>
          <a:xfrm>
            <a:off x="3366135" y="346234"/>
            <a:ext cx="2067878" cy="368300"/>
          </a:xfrm>
          <a:prstGeom prst="rect">
            <a:avLst/>
          </a:prstGeom>
          <a:noFill/>
        </p:spPr>
        <p:txBody>
          <a:bodyPr wrap="square" rtlCol="0">
            <a:spAutoFit/>
          </a:bodyPr>
          <a:p>
            <a:pPr algn="dist">
              <a:lnSpc>
                <a:spcPct val="100000"/>
              </a:lnSpc>
            </a:pPr>
            <a:r>
              <a:rPr lang="zh-CN" altLang="en-US" sz="1800">
                <a:solidFill>
                  <a:schemeClr val="bg1"/>
                </a:solidFill>
                <a:uFillTx/>
                <a:latin typeface="方正大黑简体" panose="02010601030101010101" charset="-122"/>
                <a:ea typeface="方正大黑简体" panose="02010601030101010101" charset="-122"/>
                <a:cs typeface="汉仪文黑-45简" panose="00020600040101010101" charset="-122"/>
              </a:rPr>
              <a:t>服务保障</a:t>
            </a:r>
            <a:endParaRPr lang="zh-CN" altLang="en-US" sz="1800">
              <a:solidFill>
                <a:schemeClr val="bg1"/>
              </a:solidFill>
              <a:uFillTx/>
              <a:latin typeface="方正大黑简体" panose="02010601030101010101" charset="-122"/>
              <a:ea typeface="方正大黑简体" panose="02010601030101010101" charset="-122"/>
              <a:cs typeface="汉仪文黑-45简" panose="00020600040101010101" charset="-122"/>
            </a:endParaRPr>
          </a:p>
        </p:txBody>
      </p:sp>
      <p:sp>
        <p:nvSpPr>
          <p:cNvPr id="2" name="文本框 1"/>
          <p:cNvSpPr txBox="1"/>
          <p:nvPr/>
        </p:nvSpPr>
        <p:spPr>
          <a:xfrm>
            <a:off x="358140" y="957580"/>
            <a:ext cx="8263255" cy="3938270"/>
          </a:xfrm>
          <a:prstGeom prst="rect">
            <a:avLst/>
          </a:prstGeom>
          <a:noFill/>
        </p:spPr>
        <p:txBody>
          <a:bodyPr wrap="square" rtlCol="0">
            <a:spAutoFit/>
          </a:bodyPr>
          <a:p>
            <a:pPr indent="493395" algn="just" eaLnBrk="1" fontAlgn="auto" latinLnBrk="0" hangingPunct="1">
              <a:lnSpc>
                <a:spcPts val="2500"/>
              </a:lnSpc>
              <a:spcBef>
                <a:spcPts val="0"/>
              </a:spcBef>
              <a:spcAft>
                <a:spcPts val="0"/>
              </a:spcAft>
            </a:pPr>
            <a:r>
              <a:rPr sz="1875">
                <a:latin typeface="方正隶书简体" panose="02010601030101010101" charset="-122"/>
                <a:ea typeface="方正隶书简体" panose="02010601030101010101" charset="-122"/>
                <a:cs typeface="汉仪文黑-45简" panose="00020600040101010101" charset="-122"/>
              </a:rPr>
              <a:t>县级以上人民政府应当采取提供场所、运营补贴、建设补助、购买服务、信贷支持、财政贴息等措施，支持社会力量提供社区居家养老服务。</a:t>
            </a:r>
            <a:endParaRPr sz="1875">
              <a:latin typeface="方正隶书简体" panose="02010601030101010101" charset="-122"/>
              <a:ea typeface="方正隶书简体" panose="02010601030101010101" charset="-122"/>
              <a:cs typeface="汉仪文黑-45简" panose="00020600040101010101" charset="-122"/>
            </a:endParaRPr>
          </a:p>
          <a:p>
            <a:pPr indent="493395" algn="just" eaLnBrk="1" fontAlgn="auto" latinLnBrk="0" hangingPunct="1">
              <a:lnSpc>
                <a:spcPts val="2500"/>
              </a:lnSpc>
              <a:spcBef>
                <a:spcPts val="0"/>
              </a:spcBef>
              <a:spcAft>
                <a:spcPts val="0"/>
              </a:spcAft>
            </a:pPr>
            <a:r>
              <a:rPr sz="1875">
                <a:latin typeface="方正隶书简体" panose="02010601030101010101" charset="-122"/>
                <a:ea typeface="方正隶书简体" panose="02010601030101010101" charset="-122"/>
                <a:cs typeface="汉仪文黑-45简" panose="00020600040101010101" charset="-122"/>
              </a:rPr>
              <a:t>社区居家养老服务机构用水、用电、用气、用热，享受居民生活类价格标准。</a:t>
            </a:r>
            <a:endParaRPr sz="1875">
              <a:latin typeface="方正隶书简体" panose="02010601030101010101" charset="-122"/>
              <a:ea typeface="方正隶书简体" panose="02010601030101010101" charset="-122"/>
              <a:cs typeface="汉仪文黑-45简" panose="00020600040101010101" charset="-122"/>
            </a:endParaRPr>
          </a:p>
          <a:p>
            <a:pPr indent="493395" algn="just" eaLnBrk="1" fontAlgn="auto" latinLnBrk="0" hangingPunct="1">
              <a:lnSpc>
                <a:spcPts val="2500"/>
              </a:lnSpc>
              <a:spcBef>
                <a:spcPts val="0"/>
              </a:spcBef>
              <a:spcAft>
                <a:spcPts val="0"/>
              </a:spcAft>
            </a:pPr>
            <a:r>
              <a:rPr sz="1875">
                <a:latin typeface="方正隶书简体" panose="02010601030101010101" charset="-122"/>
                <a:ea typeface="方正隶书简体" panose="02010601030101010101" charset="-122"/>
                <a:cs typeface="汉仪文黑-45简" panose="00020600040101010101" charset="-122"/>
              </a:rPr>
              <a:t> 鼓励金融机构对从事社区居家养老服务的机构和个人提供贷款支持。</a:t>
            </a:r>
            <a:endParaRPr sz="1875">
              <a:latin typeface="方正隶书简体" panose="02010601030101010101" charset="-122"/>
              <a:ea typeface="方正隶书简体" panose="02010601030101010101" charset="-122"/>
              <a:cs typeface="汉仪文黑-45简" panose="00020600040101010101" charset="-122"/>
            </a:endParaRPr>
          </a:p>
          <a:p>
            <a:pPr indent="493395" algn="just" eaLnBrk="1" fontAlgn="auto" latinLnBrk="0" hangingPunct="1">
              <a:lnSpc>
                <a:spcPts val="2500"/>
              </a:lnSpc>
              <a:spcBef>
                <a:spcPts val="0"/>
              </a:spcBef>
              <a:spcAft>
                <a:spcPts val="0"/>
              </a:spcAft>
            </a:pPr>
            <a:r>
              <a:rPr sz="1875">
                <a:latin typeface="方正隶书简体" panose="02010601030101010101" charset="-122"/>
                <a:ea typeface="方正隶书简体" panose="02010601030101010101" charset="-122"/>
                <a:cs typeface="汉仪文黑-45简" panose="00020600040101010101" charset="-122"/>
              </a:rPr>
              <a:t>县级以上人民政府人力资源和社会保障部门、民政部门应当将养老服务技能培训纳入城乡就业培训计划，开展养老护理员职业技能培训和等级认定，并给予养老护理员适当补贴。</a:t>
            </a:r>
            <a:endParaRPr sz="1875">
              <a:latin typeface="方正隶书简体" panose="02010601030101010101" charset="-122"/>
              <a:ea typeface="方正隶书简体" panose="02010601030101010101" charset="-122"/>
              <a:cs typeface="汉仪文黑-45简" panose="00020600040101010101" charset="-122"/>
            </a:endParaRPr>
          </a:p>
          <a:p>
            <a:pPr indent="493395" algn="just" eaLnBrk="1" fontAlgn="auto" latinLnBrk="0" hangingPunct="1">
              <a:lnSpc>
                <a:spcPts val="2500"/>
              </a:lnSpc>
              <a:spcBef>
                <a:spcPts val="0"/>
              </a:spcBef>
              <a:spcAft>
                <a:spcPts val="0"/>
              </a:spcAft>
            </a:pPr>
            <a:r>
              <a:rPr sz="1875">
                <a:latin typeface="方正隶书简体" panose="02010601030101010101" charset="-122"/>
                <a:ea typeface="方正隶书简体" panose="02010601030101010101" charset="-122"/>
                <a:cs typeface="汉仪文黑-45简" panose="00020600040101010101" charset="-122"/>
              </a:rPr>
              <a:t>县（市、区）人民政府应当设置公益性岗位，吸纳城镇就业困难人员、农村转移劳动力，从事社区居家养老服务工作。</a:t>
            </a:r>
            <a:endParaRPr sz="1875">
              <a:latin typeface="方正隶书简体" panose="02010601030101010101" charset="-122"/>
              <a:ea typeface="方正隶书简体" panose="02010601030101010101" charset="-122"/>
              <a:cs typeface="汉仪文黑-45简" panose="00020600040101010101" charset="-122"/>
            </a:endParaRPr>
          </a:p>
          <a:p>
            <a:pPr indent="493395" algn="just" eaLnBrk="1" fontAlgn="auto" latinLnBrk="0" hangingPunct="1">
              <a:lnSpc>
                <a:spcPts val="2500"/>
              </a:lnSpc>
              <a:spcBef>
                <a:spcPts val="0"/>
              </a:spcBef>
              <a:spcAft>
                <a:spcPts val="0"/>
              </a:spcAft>
            </a:pPr>
            <a:r>
              <a:rPr sz="1875">
                <a:latin typeface="方正隶书简体" panose="02010601030101010101" charset="-122"/>
                <a:ea typeface="方正隶书简体" panose="02010601030101010101" charset="-122"/>
                <a:cs typeface="汉仪文黑-45简" panose="00020600040101010101" charset="-122"/>
              </a:rPr>
              <a:t>鼓励和支持高等学校、中等职业学校开设养老服务相关专业或者课程，培养养老服务管理和养老护理人才。</a:t>
            </a:r>
            <a:endParaRPr sz="1875">
              <a:latin typeface="方正隶书简体" panose="02010601030101010101" charset="-122"/>
              <a:ea typeface="方正隶书简体" panose="02010601030101010101" charset="-122"/>
              <a:cs typeface="汉仪文黑-45简" panose="00020600040101010101"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8"/>
          <p:cNvSpPr/>
          <p:nvPr/>
        </p:nvSpPr>
        <p:spPr>
          <a:xfrm>
            <a:off x="1670685" y="286703"/>
            <a:ext cx="5286375" cy="464344"/>
          </a:xfrm>
          <a:prstGeom prst="rect">
            <a:avLst/>
          </a:prstGeom>
          <a:solidFill>
            <a:srgbClr val="C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cs typeface="汉仪文黑-45简" panose="00020600040101010101" charset="-122"/>
            </a:endParaRPr>
          </a:p>
        </p:txBody>
      </p:sp>
      <p:sp>
        <p:nvSpPr>
          <p:cNvPr id="10" name="文本框 9"/>
          <p:cNvSpPr txBox="1"/>
          <p:nvPr/>
        </p:nvSpPr>
        <p:spPr>
          <a:xfrm>
            <a:off x="3366135" y="346234"/>
            <a:ext cx="2067878" cy="368300"/>
          </a:xfrm>
          <a:prstGeom prst="rect">
            <a:avLst/>
          </a:prstGeom>
          <a:noFill/>
        </p:spPr>
        <p:txBody>
          <a:bodyPr wrap="square" rtlCol="0">
            <a:spAutoFit/>
          </a:bodyPr>
          <a:p>
            <a:pPr algn="dist">
              <a:lnSpc>
                <a:spcPct val="100000"/>
              </a:lnSpc>
            </a:pPr>
            <a:r>
              <a:rPr lang="zh-CN" altLang="en-US" sz="1800">
                <a:solidFill>
                  <a:schemeClr val="bg1"/>
                </a:solidFill>
                <a:uFillTx/>
                <a:latin typeface="方正大黑简体" panose="02010601030101010101" charset="-122"/>
                <a:ea typeface="方正大黑简体" panose="02010601030101010101" charset="-122"/>
                <a:cs typeface="汉仪文黑-45简" panose="00020600040101010101" charset="-122"/>
              </a:rPr>
              <a:t>监督管理</a:t>
            </a:r>
            <a:endParaRPr lang="zh-CN" altLang="en-US" sz="1800">
              <a:solidFill>
                <a:schemeClr val="bg1"/>
              </a:solidFill>
              <a:uFillTx/>
              <a:latin typeface="方正大黑简体" panose="02010601030101010101" charset="-122"/>
              <a:ea typeface="方正大黑简体" panose="02010601030101010101" charset="-122"/>
              <a:cs typeface="汉仪文黑-45简" panose="00020600040101010101" charset="-122"/>
            </a:endParaRPr>
          </a:p>
        </p:txBody>
      </p:sp>
      <p:sp>
        <p:nvSpPr>
          <p:cNvPr id="2" name="文本框 1"/>
          <p:cNvSpPr txBox="1"/>
          <p:nvPr/>
        </p:nvSpPr>
        <p:spPr>
          <a:xfrm>
            <a:off x="358140" y="1316355"/>
            <a:ext cx="8263255" cy="2976880"/>
          </a:xfrm>
          <a:prstGeom prst="rect">
            <a:avLst/>
          </a:prstGeom>
          <a:noFill/>
        </p:spPr>
        <p:txBody>
          <a:bodyPr wrap="square" rtlCol="0">
            <a:spAutoFit/>
          </a:bodyPr>
          <a:p>
            <a:pPr indent="493395" algn="just" eaLnBrk="1" fontAlgn="auto" latinLnBrk="0" hangingPunct="1">
              <a:lnSpc>
                <a:spcPts val="2500"/>
              </a:lnSpc>
              <a:spcBef>
                <a:spcPts val="0"/>
              </a:spcBef>
              <a:spcAft>
                <a:spcPts val="0"/>
              </a:spcAft>
            </a:pPr>
            <a:r>
              <a:rPr sz="1875">
                <a:latin typeface="方正隶书简体" panose="02010601030101010101" charset="-122"/>
                <a:ea typeface="方正隶书简体" panose="02010601030101010101" charset="-122"/>
                <a:cs typeface="汉仪文黑-45简" panose="00020600040101010101" charset="-122"/>
              </a:rPr>
              <a:t>县级以上人民政府应当将社区居家养老服务工作纳入政府绩效考核，健全社区居家养老服务综合监督管理制度，制定社区居家养老服务监督管理责任清单，督促落实社区居家养老的政策和措施。</a:t>
            </a:r>
            <a:endParaRPr sz="1875">
              <a:latin typeface="方正隶书简体" panose="02010601030101010101" charset="-122"/>
              <a:ea typeface="方正隶书简体" panose="02010601030101010101" charset="-122"/>
              <a:cs typeface="汉仪文黑-45简" panose="00020600040101010101" charset="-122"/>
            </a:endParaRPr>
          </a:p>
          <a:p>
            <a:pPr indent="493395" algn="just" eaLnBrk="1" fontAlgn="auto" latinLnBrk="0" hangingPunct="1">
              <a:lnSpc>
                <a:spcPts val="2500"/>
              </a:lnSpc>
              <a:spcBef>
                <a:spcPts val="0"/>
              </a:spcBef>
              <a:spcAft>
                <a:spcPts val="0"/>
              </a:spcAft>
            </a:pPr>
            <a:r>
              <a:rPr sz="1875">
                <a:latin typeface="方正隶书简体" panose="02010601030101010101" charset="-122"/>
                <a:ea typeface="方正隶书简体" panose="02010601030101010101" charset="-122"/>
                <a:cs typeface="汉仪文黑-45简" panose="00020600040101010101" charset="-122"/>
              </a:rPr>
              <a:t>县级以上人民政府及其有关部门应当依法加强社区居家养老服务行业信用信息的记录、归集、使用。</a:t>
            </a:r>
            <a:endParaRPr sz="1875">
              <a:latin typeface="方正隶书简体" panose="02010601030101010101" charset="-122"/>
              <a:ea typeface="方正隶书简体" panose="02010601030101010101" charset="-122"/>
              <a:cs typeface="汉仪文黑-45简" panose="00020600040101010101" charset="-122"/>
            </a:endParaRPr>
          </a:p>
          <a:p>
            <a:pPr indent="493395" algn="just" eaLnBrk="1" fontAlgn="auto" latinLnBrk="0" hangingPunct="1">
              <a:lnSpc>
                <a:spcPts val="2500"/>
              </a:lnSpc>
              <a:spcBef>
                <a:spcPts val="0"/>
              </a:spcBef>
              <a:spcAft>
                <a:spcPts val="0"/>
              </a:spcAft>
            </a:pPr>
            <a:r>
              <a:rPr sz="1875">
                <a:latin typeface="方正隶书简体" panose="02010601030101010101" charset="-122"/>
                <a:ea typeface="方正隶书简体" panose="02010601030101010101" charset="-122"/>
                <a:cs typeface="汉仪文黑-45简" panose="00020600040101010101" charset="-122"/>
              </a:rPr>
              <a:t>社区居家养老服务机构应当将服务项目、服务内容以及收费标准等公示，接受社会公众的监督。</a:t>
            </a:r>
            <a:endParaRPr sz="1875">
              <a:latin typeface="方正隶书简体" panose="02010601030101010101" charset="-122"/>
              <a:ea typeface="方正隶书简体" panose="02010601030101010101" charset="-122"/>
              <a:cs typeface="汉仪文黑-45简" panose="00020600040101010101" charset="-122"/>
            </a:endParaRPr>
          </a:p>
          <a:p>
            <a:pPr indent="493395" algn="just" eaLnBrk="1" fontAlgn="auto" latinLnBrk="0" hangingPunct="1">
              <a:lnSpc>
                <a:spcPts val="2500"/>
              </a:lnSpc>
              <a:spcBef>
                <a:spcPts val="0"/>
              </a:spcBef>
              <a:spcAft>
                <a:spcPts val="0"/>
              </a:spcAft>
            </a:pPr>
            <a:r>
              <a:rPr sz="1875">
                <a:latin typeface="方正隶书简体" panose="02010601030101010101" charset="-122"/>
                <a:ea typeface="方正隶书简体" panose="02010601030101010101" charset="-122"/>
                <a:cs typeface="汉仪文黑-45简" panose="00020600040101010101" charset="-122"/>
              </a:rPr>
              <a:t>县级以上人民政府及其有关部门应当建立健全社区居家养老服务投诉举报机制，依法受理投诉举报，及时核实处理，并将处理结果及时反馈。</a:t>
            </a:r>
            <a:endParaRPr sz="1875">
              <a:latin typeface="方正隶书简体" panose="02010601030101010101" charset="-122"/>
              <a:ea typeface="方正隶书简体" panose="02010601030101010101" charset="-122"/>
              <a:cs typeface="汉仪文黑-45简" panose="00020600040101010101"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8"/>
          <p:cNvSpPr/>
          <p:nvPr/>
        </p:nvSpPr>
        <p:spPr>
          <a:xfrm>
            <a:off x="1670685" y="286703"/>
            <a:ext cx="5286375" cy="464344"/>
          </a:xfrm>
          <a:prstGeom prst="rect">
            <a:avLst/>
          </a:prstGeom>
          <a:solidFill>
            <a:srgbClr val="C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cs typeface="汉仪文黑-45简" panose="00020600040101010101" charset="-122"/>
            </a:endParaRPr>
          </a:p>
        </p:txBody>
      </p:sp>
      <p:sp>
        <p:nvSpPr>
          <p:cNvPr id="10" name="文本框 9"/>
          <p:cNvSpPr txBox="1"/>
          <p:nvPr/>
        </p:nvSpPr>
        <p:spPr>
          <a:xfrm>
            <a:off x="3366135" y="346234"/>
            <a:ext cx="2067878" cy="368300"/>
          </a:xfrm>
          <a:prstGeom prst="rect">
            <a:avLst/>
          </a:prstGeom>
          <a:noFill/>
        </p:spPr>
        <p:txBody>
          <a:bodyPr wrap="square" rtlCol="0">
            <a:spAutoFit/>
          </a:bodyPr>
          <a:p>
            <a:pPr algn="dist">
              <a:lnSpc>
                <a:spcPct val="100000"/>
              </a:lnSpc>
            </a:pPr>
            <a:r>
              <a:rPr lang="zh-CN" altLang="en-US" sz="1800">
                <a:solidFill>
                  <a:schemeClr val="bg1"/>
                </a:solidFill>
                <a:uFillTx/>
                <a:latin typeface="方正大黑简体" panose="02010601030101010101" charset="-122"/>
                <a:ea typeface="方正大黑简体" panose="02010601030101010101" charset="-122"/>
                <a:cs typeface="汉仪文黑-45简" panose="00020600040101010101" charset="-122"/>
              </a:rPr>
              <a:t>法律责任</a:t>
            </a:r>
            <a:endParaRPr lang="zh-CN" altLang="en-US" sz="1800">
              <a:solidFill>
                <a:schemeClr val="bg1"/>
              </a:solidFill>
              <a:uFillTx/>
              <a:latin typeface="方正大黑简体" panose="02010601030101010101" charset="-122"/>
              <a:ea typeface="方正大黑简体" panose="02010601030101010101" charset="-122"/>
              <a:cs typeface="汉仪文黑-45简" panose="00020600040101010101" charset="-122"/>
            </a:endParaRPr>
          </a:p>
        </p:txBody>
      </p:sp>
      <p:sp>
        <p:nvSpPr>
          <p:cNvPr id="2" name="文本框 1"/>
          <p:cNvSpPr txBox="1"/>
          <p:nvPr/>
        </p:nvSpPr>
        <p:spPr>
          <a:xfrm>
            <a:off x="358140" y="1029335"/>
            <a:ext cx="8263255" cy="4041140"/>
          </a:xfrm>
          <a:prstGeom prst="rect">
            <a:avLst/>
          </a:prstGeom>
          <a:noFill/>
        </p:spPr>
        <p:txBody>
          <a:bodyPr wrap="square" rtlCol="0">
            <a:spAutoFit/>
          </a:bodyPr>
          <a:p>
            <a:pPr indent="493395" algn="just" eaLnBrk="1" fontAlgn="auto" latinLnBrk="0" hangingPunct="1">
              <a:lnSpc>
                <a:spcPts val="2200"/>
              </a:lnSpc>
              <a:spcBef>
                <a:spcPts val="0"/>
              </a:spcBef>
              <a:spcAft>
                <a:spcPts val="0"/>
              </a:spcAft>
            </a:pPr>
            <a:r>
              <a:rPr sz="1800">
                <a:latin typeface="方正隶书简体" panose="02010601030101010101" charset="-122"/>
                <a:ea typeface="方正隶书简体" panose="02010601030101010101" charset="-122"/>
                <a:cs typeface="汉仪文黑-45简" panose="00020600040101010101" charset="-122"/>
              </a:rPr>
              <a:t>违反本条例规定，法律、行政法规已有法律责任规定的，从其规定。</a:t>
            </a:r>
            <a:endParaRPr sz="1800">
              <a:latin typeface="方正隶书简体" panose="02010601030101010101" charset="-122"/>
              <a:ea typeface="方正隶书简体" panose="02010601030101010101" charset="-122"/>
              <a:cs typeface="汉仪文黑-45简" panose="00020600040101010101" charset="-122"/>
            </a:endParaRPr>
          </a:p>
          <a:p>
            <a:pPr indent="493395" algn="just" eaLnBrk="1" fontAlgn="auto" latinLnBrk="0" hangingPunct="1">
              <a:lnSpc>
                <a:spcPts val="2200"/>
              </a:lnSpc>
              <a:spcBef>
                <a:spcPts val="0"/>
              </a:spcBef>
              <a:spcAft>
                <a:spcPts val="0"/>
              </a:spcAft>
            </a:pPr>
            <a:r>
              <a:rPr sz="1800">
                <a:latin typeface="方正隶书简体" panose="02010601030101010101" charset="-122"/>
                <a:ea typeface="方正隶书简体" panose="02010601030101010101" charset="-122"/>
                <a:cs typeface="汉仪文黑-45简" panose="00020600040101010101" charset="-122"/>
              </a:rPr>
              <a:t>违反本条例规定，建设单位未按照规划、标准建设社区居家养老服务设施，或者建成后未交付使用的，由县级以上人民政府住房和城乡建设部门责令改正，并处社区居家养老服务设施建设工程造价一倍以上三倍以下罚款。</a:t>
            </a:r>
            <a:endParaRPr sz="1800">
              <a:latin typeface="方正隶书简体" panose="02010601030101010101" charset="-122"/>
              <a:ea typeface="方正隶书简体" panose="02010601030101010101" charset="-122"/>
              <a:cs typeface="汉仪文黑-45简" panose="00020600040101010101" charset="-122"/>
            </a:endParaRPr>
          </a:p>
          <a:p>
            <a:pPr indent="493395" algn="just" eaLnBrk="1" fontAlgn="auto" latinLnBrk="0" hangingPunct="1">
              <a:lnSpc>
                <a:spcPts val="2200"/>
              </a:lnSpc>
              <a:spcBef>
                <a:spcPts val="0"/>
              </a:spcBef>
              <a:spcAft>
                <a:spcPts val="0"/>
              </a:spcAft>
            </a:pPr>
            <a:r>
              <a:rPr sz="1800">
                <a:latin typeface="方正隶书简体" panose="02010601030101010101" charset="-122"/>
                <a:ea typeface="方正隶书简体" panose="02010601030101010101" charset="-122"/>
                <a:cs typeface="汉仪文黑-45简" panose="00020600040101010101" charset="-122"/>
              </a:rPr>
              <a:t>违反本条例规定，擅自改变社区居家养老服务设施用途的，侵占、损害或者擅自拆除养老服务设施的，由县级以上人民政府民政部门责令限期改正，有违法所得的，没收违法所得；逾期不改正的，处配套养老服务设施建设工程造价一倍以上五倍以下的罚款。</a:t>
            </a:r>
            <a:endParaRPr sz="1800">
              <a:latin typeface="方正隶书简体" panose="02010601030101010101" charset="-122"/>
              <a:ea typeface="方正隶书简体" panose="02010601030101010101" charset="-122"/>
              <a:cs typeface="汉仪文黑-45简" panose="00020600040101010101" charset="-122"/>
            </a:endParaRPr>
          </a:p>
          <a:p>
            <a:pPr indent="493395" algn="just" eaLnBrk="1" fontAlgn="auto" latinLnBrk="0" hangingPunct="1">
              <a:lnSpc>
                <a:spcPts val="2200"/>
              </a:lnSpc>
              <a:spcBef>
                <a:spcPts val="0"/>
              </a:spcBef>
              <a:spcAft>
                <a:spcPts val="0"/>
              </a:spcAft>
            </a:pPr>
            <a:r>
              <a:rPr sz="1800">
                <a:latin typeface="方正隶书简体" panose="02010601030101010101" charset="-122"/>
                <a:ea typeface="方正隶书简体" panose="02010601030101010101" charset="-122"/>
                <a:cs typeface="汉仪文黑-45简" panose="00020600040101010101" charset="-122"/>
              </a:rPr>
              <a:t>养老机构及其工作人员侵害老年人人身和财产权益，或者未按照约定提供服务的，依法承担民事责任；有关主管部门依法给予行政处罚；构成犯罪的，依法追究刑事责任。</a:t>
            </a:r>
            <a:endParaRPr sz="1800">
              <a:latin typeface="方正隶书简体" panose="02010601030101010101" charset="-122"/>
              <a:ea typeface="方正隶书简体" panose="02010601030101010101" charset="-122"/>
              <a:cs typeface="汉仪文黑-45简" panose="00020600040101010101" charset="-122"/>
            </a:endParaRPr>
          </a:p>
          <a:p>
            <a:pPr indent="493395" algn="just" eaLnBrk="1" fontAlgn="auto" latinLnBrk="0" hangingPunct="1">
              <a:lnSpc>
                <a:spcPts val="2200"/>
              </a:lnSpc>
              <a:spcBef>
                <a:spcPts val="0"/>
              </a:spcBef>
              <a:spcAft>
                <a:spcPts val="0"/>
              </a:spcAft>
            </a:pPr>
            <a:r>
              <a:rPr sz="1800">
                <a:latin typeface="方正隶书简体" panose="02010601030101010101" charset="-122"/>
                <a:ea typeface="方正隶书简体" panose="02010601030101010101" charset="-122"/>
                <a:cs typeface="汉仪文黑-45简" panose="00020600040101010101" charset="-122"/>
              </a:rPr>
              <a:t>国家机关及其工作人员在社区居家养老服务监督管理工作中滥用职权、玩忽职守、徇私舞弊的，对直接负责的主管人员和其他直接责任人员依法给予处分；构成犯罪的，依法追究刑事责任。</a:t>
            </a:r>
            <a:endParaRPr sz="1800">
              <a:latin typeface="方正隶书简体" panose="02010601030101010101" charset="-122"/>
              <a:ea typeface="方正隶书简体" panose="02010601030101010101" charset="-122"/>
              <a:cs typeface="汉仪文黑-45简" panose="00020600040101010101"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xml><?xml version="1.0" encoding="utf-8"?>
<p:tagLst xmlns:p="http://schemas.openxmlformats.org/presentationml/2006/main">
  <p:tag name="KSO_WM_BEAUTIFY_FLAG" val="#wm#"/>
  <p:tag name="KSO_WM_TEMPLATE_CATEGORY" val="custom"/>
  <p:tag name="KSO_WM_TEMPLATE_INDEX" val="20205081"/>
</p:tagLst>
</file>

<file path=ppt/tags/tag7.xml><?xml version="1.0" encoding="utf-8"?>
<p:tagLst xmlns:p="http://schemas.openxmlformats.org/presentationml/2006/main">
  <p:tag name="KSO_WM_BEAUTIFY_FLAG" val="#wm#"/>
  <p:tag name="KSO_WM_TEMPLATE_CATEGORY" val="custom"/>
  <p:tag name="KSO_WM_TEMPLATE_INDEX" val="20205081"/>
</p:tagLst>
</file>

<file path=ppt/tags/tag8.xml><?xml version="1.0" encoding="utf-8"?>
<p:tagLst xmlns:p="http://schemas.openxmlformats.org/presentationml/2006/main">
  <p:tag name="ISPRING_RESOURCE_PATHS_HASH_2" val="9bf32b21c57e606988ab10ec694d2e32676a8b"/>
  <p:tag name="ISPRING_RESOURCE_PATHS_HASH_PRESENTER" val="1e23aa3dfefa2dda7d344b154acf39862a589a"/>
  <p:tag name="ISPRING_PLAYERS_CUSTOMIZATION" val="UEsDBBQAAgAIAImQhEfpbttk5AMAAHQOAAAdAAAAdW5pdmVyc2FsL2NvbW1vbl9tZXNzYWdlcy5sbmetV91u2zYUvi/QdyAEFNgulrYDWhSD44C2GFuILLkSHSdbB4GRGJsIRbr6cZtd7Wn2YHuSHVFyYqcdJMW9sGDS/r7z950jcnD2NZVoy7NcaHVqvT15YyGuYp0ItTq1FvT8lw8WygumEia14qeW0hY6G758MZBMrUq24vD95QuEBinPc1jmw2r1uEYiObXmo2jsz+bYu45cf+JHI2diDcc63TB1j1y90p+yn359/+Hr23fvfx68bpBdiMIZdt1DKmSY3r3pQOTRwHcjYCNu5JErag2rZz+cv6Cu4xFr2Hzph54H5NIaVs9W3CIIiEej0HVsEjlh5PnU5MIllNjW8FqXaM22HBUabQX/goo1h0oWIuMolyIxP8QaNlTJ24zZAV463iSivu+GEfHs3Y41JCpBdsa+gD56sgQ4JAEQZCzn2TOwkSm1gSMsZT+GqTOZuvChlQtTsVpL+BR9/ZgTD6rFVRtqRsIQT0g08q+gTiArvw/CvwA1XfRBXJMQFEDCNoyHL50Jpo7vVQoKSEgDZ/wgn5gppJW8RyyOAYc2Gd8KXeawUymKJ7WQ8n5WQvJxAcJ1sPsdkdaESCgj15XYcnAhS9rrAi0zJnZVmY8L5/foHDsusSMole0vI2p6uTLGQP1KF4hJqasAwC5LtkzFHN3wmJUgpXv4WyIS87cNg7ArTz6X4i/EiqZzXjVN59nk6tXJca451IVhsWSZ6tBBT6gOWv7bYNMyh0iLgqeboi2KvUyc/BAvjo1rjsPwf4PqUpcjI3piv284IUicBPBig24fCd0dQWagDxhrKROyO8rxzsHQPOM5jHieIUfd9rDp+Q2Bp9FzOS4h8wcuXEJFeuCXZBQ6tMoxv8lF0fpKMoWq6/19jcRwBpC84I86ueG3GvpfcraFIsK+yGvhnDzDWC9B7CZrNQL353TD4oFDK1bAiQuBS1KkEH/SgXMxI7sM1uP1IBNLXcrEjDMp7syIhdqUaZ2QTV2n2uhtplOzK1m+66V6wp8d40UdXFAbne8ZbCMNCQ7G02iMvTGpTnNVD8uOINBy5ZNLw8jFowoOok5ZEa/hvXKrS5V0JKoPZDY5x0DWpDTkLIvX//79T0eOJ57Uu6jZ/a0XCXRoNZfIA9kfni54/mcbCcWjQ5xZdEE1B9gdruN51lS9SR6mFI+nMxBGaHSgyyxuPy7sM8xwcAHDwZy2rOGMZXcwWajWsheLCbkSQtHP+uNZviykULwP9rjZXAVMnXmEbdtcbKAJpIjv6ndagpiZbtUNR8INpyvZeIo9GDxP+Hgiip6EZtbv2hwarl4/ttv229H/sMrN/XDweu+6+B9QSwMEFAACAAgAiZCER6uvADQSAwAAYQsAACcAAAB1bml2ZXJzYWwvZmxhc2hfcHVibGlzaGluZ19zZXR0aW5ncy54bWzVVt1SGjEUvucpMul4KYsWq2V2cTr8TB0VGKFVr5ywCWzGbLJNsiBe9Wn6YH2SnmwEYbTOqnWmDheQk3O+8/+R8PAmFWjGtOFKRninWsOIyVhRLqcR/jbqbh9gZCyRlAglWYSlwuiwWQmzfCy4SYbMWlA1CGCkaWQ2wom1WSMI5vN5lZtMu1slcgv4phqrNMg0M0xapoNMkAV82UXGDG5WKgiFXnSqaC4Y4hRCkNxFR0RXEJPgwKuNSXw91SqXtKWE0khPxxH+UGu5z1LHQ7V5yqRLzjRB6MS2QSjlLh4ihvyWoYTxaQKB79cxmnNqkwjv1h0KaAcPUQpsnwNxKC0FyUh7B58ySyixxB+9P8turFkKvIguJEl5PIIb5PKPcHt09fVy0Dk7OeodX436/ZPR0cAHUdgEmzhhsOkohIBUrmO28hMSa0mcQNxgMyHCsDBYFy3VJkpuBOfOaKwE1L6wgnlIx4z2SMrWujG85rILmjsYTSARsYjwF82JwIhbIni8Mjb52Fhui/531zURYMGcMXQ6xPfufXXihGjD1sNa3hhX87h5rnJB0ULlSPBrhqxCkH+ewq+EofXmoIlWaSGF8bHICA4eZ5zNGT0sanoH+DdHl+AizcESJjcTzHoPP3J+i8ZsojTgMjKDGQc5Nx6/+izgjBhzD0qWMW4NT47anaujXrtzseUSJHRGZPxMcGg4SzP7FvgEcpcKXAihoJprEFCZmOSGFf2hnBZqZdIs7Tshs6LprpEFKLSbQzweEy5iGE0uc1YWMCYSKSkWiMSwQsaN0Iyr3IDED4uHNi8K0JsiLotQp7BB4ExTpsug1XZ2P9b3Pu0ffG5Ug98/f20/aXRHKwNBnDfPK60niWVFLg93LgwcFzxODVbn/yczDM4638vUtde5GJXqZmdYCq5fRqt/XEbrzFPZYI3GypidEy2BiN6Fag84c+oJGlhT8JRbRv/lOrxgpF/1b+f34W1G+g1zfs0av5uU/Wn1cNp4KYXBo085d5NyyVMohGPv1fuvuVevwdvr0atKBdA2n8XNyh9QSwMEFAACAAgAiZCER+ShKwC+AgAAVQoAACEAAAB1bml2ZXJzYWwvZmxhc2hfc2tpbl9zZXR0aW5ncy54bWyVVsFu2zAMve8rguxeZ+u6boAaIE1ToEC3FmvRu2wzthBZMiQ5Xf5+oizXUhInXogCEfkeSVEkU6I3TMw/TSYkk1yqFzCGiUKjptNNWH4zTRtjpLjIpDAgzIWQqqJ8Ov987z4kcchzLLkFNZazphn0YWazy/vFbAzFx7i6RhkiZLKqqdg9ykJepDTbFEo2Ij+bWrmrQXEmNpjRz+vlajAAZ9o8GKiinFY/UMZRagVaA6b0fYVylsVpCryLNHOfkZw+1Onb79G2TDPjaIsvKEO0mhYQF3m2RBnGC+s9fpVrlNMEA3+NhV5+RRmEcroDFTtfXKEMMmTd1P/TI7WSBRY05px+xA8OlzS342cJdzOUswS8EAY6+wq+PN/uUAKQ/xrOPcFxVZI/Y133FgI+esphblQDJOlOrU2X8v2pMXY+YL6mXFtAqOpBzzbpZ9rozk2s63F/4J2JPPTlNT3kTfKmgmWbcOAu1vf45fLW7YrQ6YcuyFDB1iuDFHtlj/xt63qADJQ98oWzHJ4E3x1msG9qSd0j31L/nKfrb60gqD3m3tqdOitGesTR1UGqXtFhKpnDXGM6r6wCfDeSOF2bUnKQExF0ywpqmBS/EJfu3GU0SfYMvteOdxYxzHA41nAuR7umw3K5c9yP3ho3ZPuz0F+uPU+M3eI3U2oMzcrK/izp6cTz7JjYwkyT4wzckxYO6kGsZcBxsYdIFVUbUK9S8rFhhDSgx7qX7XANwUkS1IAkx6tMvJNj5RdNlYJa2VdjoLsqx8oWWLKi5PbPvDF4h3yPMWBtqaa0/gRlH30ZKHwTAFVZ2XVte2gtVcMN47CFbvgDhbvy0N2Itl061HAL8whrE7ac14zqSb8r+l6Jd0igP4J/s2lFjvcsI9re0FS7m0WT363hPpdoMXfrDJsv3GTu7HspcmzthxW0Svx38h9QSwMEFAACAAgAiZCER9XqJ9PnAgAAcgoAACYAAAB1bml2ZXJzYWwvaHRtbF9wdWJsaXNoaW5nX3NldHRpbmdzLnhtbNVWzU4bMRC+5yksVxzJAqWFok1QRYKIoElE0gInNFk7WQuvvbW9CeHUp+mD9Uk6XhNIBEULgqpVDonHM9988xvH+9eZJFNurNCqQTfrG5RwlWgm1KRBvw4P13cpsQ4UA6kVb1ClKdlv1uK8GElh0wF3DlUtQRhl93LXoKlz+V4UzWazurC58bdaFg7xbT3RWZQbbrly3ES5hDl+uXnOLW3WaoTEQfRFs0JyIhhSUMKzA3nkMkmjoDWC5GpidKHYgZbaEDMZNei7jQP/WegEpJbIuPKx2SYKvdjtAWPC0wE5EDecpFxMUuS9s03JTDCXNujWtkdB7eghSokdQgCPcqAxFuVu4TPugIGDcAz+HL92diEIIjZXkIlkiDfEh9+greHl0UW/fXrS6R5fDnu9k2GnH0iUNtEqThytOoqRkC5Mwu/8xOAcJCnyRpsxSMvjaFm0UBtrtULOn8lIS0x9aUXJGJnKeYN+NgIkJcKBFMndrQMz4e5QSIzB227Wx8rRe8AQb5KCsXzZ0eLG+iwmzTNdSEbmuiBSXHHiNMGIigx/pZwsp5uMjc5KqQTriJWCcTIVfMbZfpmlW8A/ObpAF1mBltiKueQuePheiBsy4mNtEJfDFJsW5cIG/PqzgHOw9h4UFhzXBiedVvuy0221z9d8gMCmoJJngmMJeZa7t8AHjF1pdCGlxmwuQWBmEigsL+vDBCvVqoRZ2XcK07LovpAlKJZbIJ+AiRcJtpZQBa8KmIAiWsk5gQSHwvoWmgpdWJSEZgnQ9kUEgykRqqQ6wQWFzgzjpgraxubW++0PH3d2P+3Vo18/fq4/aXS7KPoSvLewKQ6eXBV36+LhzMWRn9DHh92Z4m/Nev+0/a1Kprrt82Gl+rQHleB6VbR6x1W0TsNy6i8tpipmZ2AUrpb/QrWLW3ASVi7uQSky4Th7zQZ/QZM+/Y8UWviVmvQNo3hy1P7dIMLp7gGy8uKIo0efRDWUr74Tm7XfUEsDBBQAAgAIAImQhEcAu+QqngEAAB8GAAAfAAAAdW5pdmVyc2FsL2h0bWxfc2tpbl9zZXR0aW5ncy5qc42UTW/CMAyG7/wKlF0n1I0xtt0QH9IkDpPGbdohLaZUpEmVhI4O8d9XlwFN6o7FF/Ly5HXsKt53uuViEeu+dPfV72r/5u4rDVCzegu3ri5a9BR1ZkSyhEWSgkgkMA/JT0fP8uFCUMZMVqZh8Y62pubHFP6z4sLU8Yyw0IRmqMM5AX4R2o46/H0WO7W6jjXVGh1urVWyFylpQdqeVDrlFcNuZtWql+jBKgd9BV3xCBzTIOjPRkEbeXEcDDHqXKTSjMtirmLVC3m0ibXaymVb/nWRgS4/+eY37fNwPHXsRGLsq4XUTzx9wmgnMw3GwG/exykGCQsegqj5BtX6A3WMmwV5dJ6YxJ7o0R1Gnc54DI0uBWMMF5OlV6ObQ4wmZ2Fnj0T/HsMhBC9AN6xGAwwHVNk2+8cHzLSKsSMNtNnzMyoUXyYyPnKTAIPk8LJo29a9S6EPEwzmPCHlPaE19fzSttnhg4YArTOWTnmNl3dO2QlKlEQORWjUtMrpOWL9OYL7jy7j1vJonZbjoRyOZRu43oBeKCXK239eu6efq3P4AVBLAwQUAAIACACJkIRHGtrqO6oAAAAfAQAAGgAAAHVuaXZlcnNhbC9pMThuX3ByZXNldHMueG1snY8xD8IgEIV3fgW5XbBb0wDdTNwcdDYVUUno0XDU+vOF1Bhnh0vuXd73Xk71rzHwp0vkI2poxBa4QxuvHu8aTsfdpgVOecDrECI6DRiB94Yp37R4SI5cJl4ikDQ8cp46KZdlEZ6mVBIohjmXYBI2jrLMGFFWUk4rCivb+b/ozw0MY5yry+xD3qMpe1GrhVOyGipzdig83iLIalDy667KzpRLRRFK/jxm2BtQSwMEFAACAAgAiZCER7DtXVduAAAAdgAAABwAAAB1bml2ZXJzYWwvbG9jYWxfc2V0dGluZ3MueG1sDcw9DsIwDEDhvaewvJefjaFpNzYQEuUAVmNQJMdGiYXg9nh7w6c3Ld8q8OHWi2nC4+6AwLpZLvpK+FjP4wmhO2kmMeWEagjLPExiG8md3QN2eAv9uK1cI5yvVEPeGndWJ48zjHCJ57Nwxv08/AFQSwMEFAACAAgAA3TLRM6CCTfsAgAAiAgAABQAAAB1bml2ZXJzYWwvcGxheWVyLnhtbK1VTW/bMAw9p8D+g6F7raRd1zSQW3QFih3WoUDWbbdAtRlbi215klw3/fWj/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5UBCUn9/aFpkvSBWw7bgyT1cXPh7g2y33jVT7G4RhF9UKuq1obiWaW4JaDreNvu4oSHPbLXCTK2hKNWNPIgD5hSvFbVtcGpUDoyNjjaVDMKPVlWuROkFYZJL47B+0sX4jaX7q15QpAf9DmE9I1NZEpAE83wr0MZBgTQ1gsa3NNVns2phdTjp/THp9PTBVOdai4EUcw1UIOIYBN5x2dnoICoprdPFzNcL2Dg6CIxFGMT5mkmF8epAm4Wo3ydA7OAiOpb+bgLbmtox0XMdRM7UdxOjEOmF+ro1MxEvZnoM9Y1ZlH742cs3RdSbag/P5H6M4iNEM5pZMrC771ttXzeG9nVOjO59NVlkG3YrzACbPKq9mFvJs5BPAluexuenn1OzDHnSU89R0THN9x36XxVq8gFOIwP7pFqe2JhHYnvHIh+VpjwH1xO0yCF+apiIyWktSqXlIOYa1eRJQVJhqVj6i6qGSeRqMtHGz7uegY9xV1wq4E8MWM12cYPPJzCPv8aW+y8XZRXeV88VFgy3zuq8CV7m8YVXXCXedQet+bS/C6pnH199QSwMEFAACAAgAiZCER1xY5FeMAgAAagcAACkAAAB1bml2ZXJzYWwvc2tpbl9jdXN0b21pemF0aW9uX3NldHRpbmdzLnhtbJVVS27bMBDd9xSEDxCTIvUDHAP6UIWBIg2aAF3TMuMKkUmDpNOk0AV6hqKLZtEDdJlNT9M2xyhp1x+5iuNoVuS8N8N5HA0H+roS2UIbOas+MVNJccGNqcRUD18BMChlLdW54pqb5UZ7Cwg246e9Pw/3j59/PP788uvh+++v33pAGyYmTE1Oe1es1ry3Yq65oLKO8cIYKU5KKQwX5kRINWN1D9ywemEjFsuv13+eKG+4egHtipV8P1m4/J5ltTL5obNOTilncybu3sipPBmz8nqq5EJMjjnjh7s5V3UlrjfgOMxod5a60mZk+KzjbDRydgRrbi9R8+3RAursMLFmY16388FjGPu5Dsiwx7ypdGV2mAly1smcsynv0hw+gRY2fAc8gTCEhziG35oNGnvOutE1u+PqBSeS88X8hU0zV3LqtO2iHbjQDa2WbGJ/9w0nh84Oc1xdLt0xd9LSiuTO1rhBf2eWLMdNf3/erAK9r8REfhyJK/mPuB4wmfPqIQQrgUAUJlEe2RVJiQdCQj0agZz6mfXFOI9xZn25h7JBfy/EKq7ipR0q3VEH/Zb3f8JIaK7MSEz47RC30buudgWvlZXf4vQwIM6addZmKRUBBNlJQxsvwRgHIPNzlMMmDOMwQYBC4kPcpJFrQYB8H8VBg0LPx3ZVxIGNQmgcABIS4uWNRz3LBkmS5l7WhDhGKLHZaBRnTVGktucBQgiTvPEDXKQQWDS2MRIcOQFxjlMcNEmaoAiDIivSgjQ0p0Hmg8ijAYQNSVMM4VbcbXW7cm13jy5nLeczATuvoNO77bZ2cw3KhVIWfMlntssNB2Om+cj28fk7ekHPLpPL0duzVQNbqHs210htN23lTz6nfwFQSwMEFAACAAgAirpzR4LIvt4RCgAA+B4AABcAAAB1bml2ZXJzYWwvdW5pdmVyc2FsLnBuZ+2Z/1cTVxbA466rri62rlJKSonttrD9ItTlS5BvU79W241UKUUpIbSoqabyJWkaAkmm1SrLQYguW1GIyWlpQUtJuiKFaCBWCiNFJkspDEhMhECmEEkIaRJCmJmdwGnds7/sH7D5Yc7MvZ87b+57775735lX+vreVwJWU1dTKJSAPbt37KdQljMolN9yV60gNVUbYhDytoy3/5VtFCUcMkkKy9lbGVsplH9K1yy8/TtS/n3+7oM8CmVth+9aBuVdPkShhJbv2bH1jcKs6XvA7cMjbytGR66kstNjnz+T+jj99IZlQSde3v945vIfVgX+JewUk7l99dsvPXYre/npjS+t6Mne0PzqurGwU6+mrfho/+XAp099f/mNBPv1QwlvlQhwURQPSjfaDs7k6zTogyhjFqp/p3EYFdHaWstp+ExJZPvsJyrN3FiQdq5Umjy/inTv/vB118uw5PZwkFoKGqI9cyapI5vUfxjIBsepiveqRd4RI7zyN6Tqqy3eZ0jFwng40L2S4lPMH9KOi47UW5eTwgFnt6Q7qH3mlGY9KWUPECORkwnLyMeuw4u4ap1Pzdzla5sf7AODfuAHfuAHfuAHfuAHfuAHfuAHfuAHfuAHfuAHfvD/AIZcLMDdt8b3U1FyjuH7gfhhdr8PbByK9lmtimX42In/iWberAkDCY+uba4hEreWqUDPa5H4AynxU2e6dj5Nfv/O8MUbUSXsCE4F+e7c+3rkWvMR7+ECCW56gsCNyUePC0OLK9QVKhT3KVN4x7FxRqXW+4lOO9cPeOLAA3LrnYmL/dUc8mMGlRZrZonPE3Pg4HlUPyWzwTlyUzWuqcvj4ilO34sLmLGHdrZFYL5mppLeudGFk04efu071gJEnEXFgtBUKHkl2iw2Bj2bKOz/Li3MZvylcanDXg4QHcDtmGHeflSSDiWGozESBW1AOFu3B3tdc+MXs7ag5seKc6f0tqkLqFkzyLfmddR1s3f0xpDYZhUhOxs75LXxxI14s1rYbxMI18cykv90TEn2v5CO1lJ1nuK/hg6E6Ac26/o8F/ZeIlKHoz1nLqtXUCj37yWikcmbYlYK+Hd4fEkjt/fb1KFf4bTYIZAkICzdwd4O5pMOGebMw47AHTXzQWQDgy3tzrFio9cQjo/S8NFOeru9nNVK/GyTuG9o/6XMgXOkljmuFYBYLTYdT20FWlSoFxa0O36A9ESmFWorX+oe7BloKiOH2TymrBDCcPF9piTAvvJetMdM13rG6gFssozKTh0v0gcDuF0Kjg41bS7oEurtXxb8V9seHYiPcVjejGQzjlKRHMObiwOUhzIlbTMm4O80N3gIXChZ4G2+eTBdHmOzyNE4YiOYBKnFgDlOx7cWDxe50o5FWKcuIFuAni1Q8Q1Jl2XbKYR5KN9s00s0B0YTbZPsTRLA3Ddyp3OC2W4cP5lbnVmzFtWyt+n2KAh5gfHrOFOiWfLg4udRoeFTU6jWLcGYkTVDFpznTTRTgblvH5nd7ETdVxaDpT7BeHifRUl3Xi04HqJHzkpNrwDzfRwFmmGT82eC3aAGUJYFZLm6S9OveFobcrJQqtvpNFGxjEgkzq0I+CLKyiGaPuJ2xdBUVCkHry8asdE92TVh0soCN2YDiUqv8slvokJp7k9jGXChqM9ywd249GVPjXHOmclL6gx2x0wOv6hu4QQIWSXygAoF9oCt+JnTZDrjdSTGE++CXdjzFbwHwWzTOD5ET+Nx0yENHAN7mNMF5XiYZcJygWcg2d3oIn3IdbM7jeeOhYtrzeNpyUN13T2x9AqIrg+WVjrmTiS6ILQt62sIAgxgLgsknKfbDDJp5LwThexzTe1L4SA3ixe+kWWgzHRQNiLlDPXwt95sXptkSrN0WqbKvCu6m7em0kaE62PCyYi16CE+LOX8DDkdPZmOwiS8YK2UIzFCGV6rhn5sb1ZnXTdwr53AEMcl+hS22Z0DgzaYePzX0EhJtTTWx5tetOoy7K2x2+FP1qE4OQ6DJ5H4WftmxPFjq4qlakhV2rarYwNDgauOumN7F6PDJLN4hmHPpRe2K5sdzeZkNxKH4ZnIrr5g9wvpVqvjLbe2rLoy3TcVSO4wlrA9AnFXL7wGJqJFFZby/LaDDyfiinMwte29TNY7RY1PqQKkUTB1VqToxmrD0gFO9w1v2jPIkR6Pzdkny6Brr1RXkmucD8cBbr4BTWR9c5QL6Ez2p096IS6Mub0RiNFx1Wvc2dvdIPqaUWnpBEx4+S32LSX9bnPlB+Vek1IKZ0benugfilbjovJ4s7hhcZ0f9eXPPyOZKQVd2KuVEH/CRJ3NqErOfVRmv36K4E90Du9ujYgtXAiIStm3FADBiDCT44Bi3DXKKt3pnmAk+SbmzYxAFtpzrfKpxcGfOHm8OgRZezcYHZdySiZx83VDPvuPKuhSQWgx2O7NUdEtE/FmTZ8KjVNq0euEXiLqoCFPjJ5pYEJ6hY1rvC98YvHsLbEX9NCJeJ97jd6p9trBs0h4YChYDDfIUa72nQm9EtL8MjKtsEnyxe3glOFodfJhbuOnujids1WOXyPDfykof6rrLvjgnHW9aNf0i8yap5C4vJtQ3o9J8OeKUg3L8L6s91w/jUnOGoa6hB/B016ejH6Lf2cgyyUr8ZWfD3WnfQVHbS1KZcv4WfcEP9Z1Y/2ByK5bwWzM2yoRiayW1ZVRyhjLyJdLK/aMVyfCPtBHhdIZVrRwi2UiCmBHVHCOg5fcB20snVhErQlDk/Y57PE0Uf/Hb/ICKJSb/RiGAu6xFGLclFncVtp0ABww78Q6vAWxy/ZqY1Ph6So1TRC7TpkVtCZxZy9EpuZ4FC2SSR2TZ/pVa1ZlCc59e7GS57V/VmoRWml7yGXJpJ+NQNvyDevJTJHTPx712WLwtTjoWrtF7SqyLmY91KoCLXRehOFjRqXub0vZ2cAS2wU8zCkbSPTVj2EWjtsmEjXP1YQp1i3OjqZmqYQN8dJ4+WQJS0dbJjTTEDfiP2oQ6H5BAdaTqelw6pIN6OVoq3kzGx7aCNCETceedIUMeIy+MkUH0RbHguL7h2UO8uSWZZQl0flWX6lyKI05XDdZf7/oqU7+R1T9kisAi5it4jJcmTLbzGVHe4L0So6izEFFhNrG8Lzqrx7A4t02XtAfyJ679FrjOGPwvE7IALNGHpqIS+H66f7CfaRL76I9WxWmahcDOa/jM0B4UiyyW2pJoxB0pdBaFSNexV4LlAcFkq1VFedy7tYrNyE64jnDscWty31101Hfieqj71X79i7La8J8t9FawqVqPytYPFqN9z5LExOA+Fnb4saJ73oteR4gLCXCcFK8+WUTa7avDKQScwoAXjqL3eJ9hi26epTb9QgxxvG8/OsRLqEhdQROI7BOYkHAunPSZy1vaKJxXTtxotA+Rvwmy7WR+x3CU/vInp17dyi3ZZ/4N1BLAwQUAAIACACKunNH0iigUkoAAABrAAAAGwAAAHVuaXZlcnNhbC91bml2ZXJzYWwucG5nLnhtbLOxr8jNUShLLSrOzM+zVTLUM1Cyt+PlsikoSi3LTC1XqACKGekZQICSQiUqtzwzpSQDKGRgbo4QzEjNTM8osVWyMLCAC+oDzQQAUEsBAgAAFAACAAgAiZCER+lu22TkAwAAdA4AAB0AAAAAAAAAAQAAAAAAAAAAAHVuaXZlcnNhbC9jb21tb25fbWVzc2FnZXMubG5nUEsBAgAAFAACAAgAiZCER6uvADQSAwAAYQsAACcAAAAAAAAAAQAAAAAAHwQAAHVuaXZlcnNhbC9mbGFzaF9wdWJsaXNoaW5nX3NldHRpbmdzLnhtbFBLAQIAABQAAgAIAImQhEfkoSsAvgIAAFUKAAAhAAAAAAAAAAEAAAAAAHYHAAB1bml2ZXJzYWwvZmxhc2hfc2tpbl9zZXR0aW5ncy54bWxQSwECAAAUAAIACACJkIRH1eon0+cCAAByCgAAJgAAAAAAAAABAAAAAABzCgAAdW5pdmVyc2FsL2h0bWxfcHVibGlzaGluZ19zZXR0aW5ncy54bWxQSwECAAAUAAIACACJkIRHALvkKp4BAAAfBgAAHwAAAAAAAAABAAAAAACeDQAAdW5pdmVyc2FsL2h0bWxfc2tpbl9zZXR0aW5ncy5qc1BLAQIAABQAAgAIAImQhEca2uo7qgAAAB8BAAAaAAAAAAAAAAEAAAAAAHkPAAB1bml2ZXJzYWwvaTE4bl9wcmVzZXRzLnhtbFBLAQIAABQAAgAIAImQhEew7V1XbgAAAHYAAAAcAAAAAAAAAAEAAAAAAFsQAAB1bml2ZXJzYWwvbG9jYWxfc2V0dGluZ3MueG1sUEsBAgAAFAACAAgAA3TLRM6CCTfsAgAAiAgAABQAAAAAAAAAAQAAAAAAAxEAAHVuaXZlcnNhbC9wbGF5ZXIueG1sUEsBAgAAFAACAAgAiZCER1xY5FeMAgAAagcAACkAAAAAAAAAAQAAAAAAIRQAAHVuaXZlcnNhbC9za2luX2N1c3RvbWl6YXRpb25fc2V0dGluZ3MueG1sUEsBAgAAFAACAAgAirpzR4LIvt4RCgAA+B4AABcAAAAAAAAAAAAAAAAA9BYAAHVuaXZlcnNhbC91bml2ZXJzYWwucG5nUEsBAgAAFAACAAgAirpzR9IooFJKAAAAawAAABsAAAAAAAAAAQAAAAAAOiEAAHVuaXZlcnNhbC91bml2ZXJzYWwucG5nLnhtbFBLBQYAAAAACwALAEkDAAC9IQAAAAA="/>
  <p:tag name="ISPRING_ULTRA_SCORM_COURSE_ID" val="19D12169-10B6-4984-8CE8-8968B0B22BA0"/>
  <p:tag name="ISPRING_SCORM_RATE_SLIDES" val="1"/>
  <p:tag name="ISPRING_SCORM_RATE_QUIZZES" val="0"/>
  <p:tag name="ISPRING_SCORM_PASSING_SCORE" val="100.0000000000"/>
  <p:tag name="ISPRINGONLINEFOLDERID" val="0"/>
  <p:tag name="ISPRINGONLINEFOLDERPATH" val="Content List"/>
  <p:tag name="ISPRINGCLOUDFOLDERID" val="0"/>
  <p:tag name="ISPRINGCLOUDFOLDERPATH" val="Content List"/>
  <p:tag name="ISPRING_PRESENTATION_TITLE" val="1"/>
  <p:tag name="ISPRING_SCORM_ENDPOINT" val="&lt;endpoint&gt;&lt;enable&gt;0&lt;/enable&gt;&lt;lrs&gt;http://&lt;/lrs&gt;&lt;auth&gt;0&lt;/auth&gt;&lt;login&gt;&lt;/login&gt;&lt;password&gt;&lt;/password&gt;&lt;key&gt;&lt;/key&gt;&lt;name&gt;&lt;/name&gt;&lt;email&gt;&lt;/email&gt;&lt;/endpoint&gt;&#10;"/>
</p:tagLst>
</file>

<file path=ppt/theme/theme1.xml><?xml version="1.0" encoding="utf-8"?>
<a:theme xmlns:a="http://schemas.openxmlformats.org/drawingml/2006/main" name="Office 主题​​">
  <a:themeElements>
    <a:clrScheme name="自定义 276">
      <a:dk1>
        <a:sysClr val="windowText" lastClr="000000"/>
      </a:dk1>
      <a:lt1>
        <a:sysClr val="window" lastClr="FFFFFF"/>
      </a:lt1>
      <a:dk2>
        <a:srgbClr val="7F7F7F"/>
      </a:dk2>
      <a:lt2>
        <a:srgbClr val="7F7F7F"/>
      </a:lt2>
      <a:accent1>
        <a:srgbClr val="C00002"/>
      </a:accent1>
      <a:accent2>
        <a:srgbClr val="C00002"/>
      </a:accent2>
      <a:accent3>
        <a:srgbClr val="C00002"/>
      </a:accent3>
      <a:accent4>
        <a:srgbClr val="C00002"/>
      </a:accent4>
      <a:accent5>
        <a:srgbClr val="808080"/>
      </a:accent5>
      <a:accent6>
        <a:srgbClr val="808080"/>
      </a:accent6>
      <a:hlink>
        <a:srgbClr val="FFFFFF"/>
      </a:hlink>
      <a:folHlink>
        <a:srgbClr val="FFFFFF"/>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lIns="0" tIns="0" rIns="0" bIns="0" rtlCol="0">
        <a:spAutoFit/>
      </a:bodyPr>
      <a:lstStyle>
        <a:defPPr>
          <a:defRPr sz="1600" b="1" dirty="0" smtClean="0">
            <a:solidFill>
              <a:schemeClr val="accent6"/>
            </a:solidFill>
            <a:latin typeface="微软雅黑" panose="020B0503020204020204" pitchFamily="34" charset="-122"/>
            <a:ea typeface="微软雅黑"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2199</Words>
  <Application>WPS 演示</Application>
  <PresentationFormat>全屏显示(16:9)</PresentationFormat>
  <Paragraphs>83</Paragraphs>
  <Slides>11</Slides>
  <Notes>34</Notes>
  <HiddenSlides>0</HiddenSlides>
  <MMClips>1</MMClips>
  <ScaleCrop>false</ScaleCrop>
  <HeadingPairs>
    <vt:vector size="6" baseType="variant">
      <vt:variant>
        <vt:lpstr>已用的字体</vt:lpstr>
      </vt:variant>
      <vt:variant>
        <vt:i4>30</vt:i4>
      </vt:variant>
      <vt:variant>
        <vt:lpstr>主题</vt:lpstr>
      </vt:variant>
      <vt:variant>
        <vt:i4>1</vt:i4>
      </vt:variant>
      <vt:variant>
        <vt:lpstr>幻灯片标题</vt:lpstr>
      </vt:variant>
      <vt:variant>
        <vt:i4>11</vt:i4>
      </vt:variant>
    </vt:vector>
  </HeadingPairs>
  <TitlesOfParts>
    <vt:vector size="42" baseType="lpstr">
      <vt:lpstr>Arial</vt:lpstr>
      <vt:lpstr>宋体</vt:lpstr>
      <vt:lpstr>Wingdings</vt:lpstr>
      <vt:lpstr>Calibri</vt:lpstr>
      <vt:lpstr>微软雅黑</vt:lpstr>
      <vt:lpstr>方正行楷简体</vt:lpstr>
      <vt:lpstr>方正大黑简体</vt:lpstr>
      <vt:lpstr>仿宋_GB2312</vt:lpstr>
      <vt:lpstr>华文黑体</vt:lpstr>
      <vt:lpstr>黑体</vt:lpstr>
      <vt:lpstr>Lato Light</vt:lpstr>
      <vt:lpstr>Segoe Print</vt:lpstr>
      <vt:lpstr>Arial Unicode MS</vt:lpstr>
      <vt:lpstr>Roboto condensed</vt:lpstr>
      <vt:lpstr>Clear Sans Thin</vt:lpstr>
      <vt:lpstr>Malgun Gothic</vt:lpstr>
      <vt:lpstr>Source Sans Pro ExtraLight</vt:lpstr>
      <vt:lpstr>ITC Avant Garde Std Md</vt:lpstr>
      <vt:lpstr>ITC Avant Garde Std XLt</vt:lpstr>
      <vt:lpstr>汉仪中宋S</vt:lpstr>
      <vt:lpstr>汉仪文黑-45简</vt:lpstr>
      <vt:lpstr>方正粗倩简体</vt:lpstr>
      <vt:lpstr>方正黑体简体</vt:lpstr>
      <vt:lpstr>汉仪宋韵朗黑W</vt:lpstr>
      <vt:lpstr>方正硬笔楷书简体</vt:lpstr>
      <vt:lpstr>方正隶变简体</vt:lpstr>
      <vt:lpstr>方正隶书简体</vt:lpstr>
      <vt:lpstr>Arial</vt:lpstr>
      <vt:lpstr>印品黑体</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dc:title>
  <dc:creator>kingpub</dc:creator>
  <cp:keywords>plus206</cp:keywords>
  <cp:category>plus206</cp:category>
  <cp:lastModifiedBy>Administrator</cp:lastModifiedBy>
  <cp:revision>989</cp:revision>
  <dcterms:created xsi:type="dcterms:W3CDTF">2015-04-24T01:01:00Z</dcterms:created>
  <dcterms:modified xsi:type="dcterms:W3CDTF">2023-02-24T07:39:41Z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2052-11.1.0.9021</vt:lpwstr>
  </property>
</Properties>
</file>